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402" r:id="rId4"/>
    <p:sldId id="403" r:id="rId5"/>
    <p:sldId id="404" r:id="rId6"/>
    <p:sldId id="406" r:id="rId7"/>
    <p:sldId id="405" r:id="rId8"/>
    <p:sldId id="261" r:id="rId9"/>
    <p:sldId id="267" r:id="rId10"/>
    <p:sldId id="266" r:id="rId11"/>
    <p:sldId id="268" r:id="rId12"/>
    <p:sldId id="269" r:id="rId13"/>
    <p:sldId id="270" r:id="rId14"/>
    <p:sldId id="271" r:id="rId15"/>
    <p:sldId id="272" r:id="rId16"/>
    <p:sldId id="273" r:id="rId17"/>
    <p:sldId id="320" r:id="rId18"/>
    <p:sldId id="321" r:id="rId19"/>
    <p:sldId id="322" r:id="rId20"/>
    <p:sldId id="323" r:id="rId21"/>
    <p:sldId id="324" r:id="rId22"/>
    <p:sldId id="325" r:id="rId23"/>
    <p:sldId id="326"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288" r:id="rId73"/>
    <p:sldId id="289" r:id="rId74"/>
    <p:sldId id="290" r:id="rId75"/>
    <p:sldId id="291" r:id="rId76"/>
    <p:sldId id="292" r:id="rId77"/>
    <p:sldId id="293" r:id="rId78"/>
    <p:sldId id="294" r:id="rId79"/>
    <p:sldId id="295" r:id="rId80"/>
    <p:sldId id="296" r:id="rId81"/>
    <p:sldId id="297" r:id="rId82"/>
    <p:sldId id="298"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299" r:id="rId97"/>
    <p:sldId id="301" r:id="rId98"/>
    <p:sldId id="302" r:id="rId99"/>
    <p:sldId id="303" r:id="rId100"/>
    <p:sldId id="304" r:id="rId101"/>
    <p:sldId id="305" r:id="rId102"/>
    <p:sldId id="306" r:id="rId103"/>
    <p:sldId id="307" r:id="rId104"/>
    <p:sldId id="308" r:id="rId105"/>
    <p:sldId id="309" r:id="rId106"/>
    <p:sldId id="310"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00" r:id="rId121"/>
    <p:sldId id="311" r:id="rId122"/>
    <p:sldId id="312" r:id="rId123"/>
    <p:sldId id="313" r:id="rId124"/>
    <p:sldId id="314" r:id="rId125"/>
    <p:sldId id="315" r:id="rId126"/>
    <p:sldId id="316" r:id="rId127"/>
    <p:sldId id="317" r:id="rId128"/>
    <p:sldId id="318" r:id="rId129"/>
    <p:sldId id="319"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43FD0875-00B1-41A4-89B6-EC03EEB84BC2}">
          <p14:sldIdLst>
            <p14:sldId id="265"/>
            <p14:sldId id="257"/>
            <p14:sldId id="402"/>
            <p14:sldId id="403"/>
            <p14:sldId id="404"/>
            <p14:sldId id="406"/>
            <p14:sldId id="405"/>
            <p14:sldId id="261"/>
          </p14:sldIdLst>
        </p14:section>
        <p14:section name="GIOCO" id="{E02D478A-B23C-419C-9301-422F77854A4B}">
          <p14:sldIdLst>
            <p14:sldId id="267"/>
            <p14:sldId id="266"/>
            <p14:sldId id="268"/>
            <p14:sldId id="269"/>
            <p14:sldId id="270"/>
            <p14:sldId id="271"/>
            <p14:sldId id="272"/>
            <p14:sldId id="273"/>
            <p14:sldId id="320"/>
            <p14:sldId id="321"/>
            <p14:sldId id="322"/>
            <p14:sldId id="323"/>
            <p14:sldId id="324"/>
            <p14:sldId id="325"/>
            <p14:sldId id="326"/>
          </p14:sldIdLst>
        </p14:section>
        <p14:section name="SERVIZIO" id="{EACAF047-C0B0-46CD-AD49-F81495DAECAD}">
          <p14:sldIdLst>
            <p14:sldId id="274"/>
            <p14:sldId id="275"/>
            <p14:sldId id="276"/>
            <p14:sldId id="277"/>
            <p14:sldId id="278"/>
            <p14:sldId id="279"/>
            <p14:sldId id="280"/>
            <p14:sldId id="281"/>
            <p14:sldId id="282"/>
            <p14:sldId id="283"/>
            <p14:sldId id="284"/>
            <p14:sldId id="285"/>
            <p14:sldId id="28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Lst>
        </p14:section>
        <p14:section name="MANUALITA' E CREATIVITA'" id="{78D7807F-B238-4E20-8353-AF78C7A632E5}">
          <p14:sldIdLst>
            <p14:sldId id="288"/>
            <p14:sldId id="289"/>
            <p14:sldId id="290"/>
            <p14:sldId id="291"/>
            <p14:sldId id="292"/>
            <p14:sldId id="293"/>
            <p14:sldId id="294"/>
            <p14:sldId id="295"/>
            <p14:sldId id="296"/>
            <p14:sldId id="297"/>
            <p14:sldId id="298"/>
            <p14:sldId id="362"/>
            <p14:sldId id="363"/>
            <p14:sldId id="364"/>
            <p14:sldId id="365"/>
            <p14:sldId id="366"/>
            <p14:sldId id="367"/>
            <p14:sldId id="368"/>
            <p14:sldId id="369"/>
            <p14:sldId id="370"/>
            <p14:sldId id="371"/>
            <p14:sldId id="372"/>
            <p14:sldId id="373"/>
            <p14:sldId id="374"/>
          </p14:sldIdLst>
        </p14:section>
        <p14:section name="RELAZIONI" id="{6C894730-A412-4537-B2FC-8EC9AF9B299E}">
          <p14:sldIdLst>
            <p14:sldId id="299"/>
            <p14:sldId id="301"/>
            <p14:sldId id="302"/>
            <p14:sldId id="303"/>
            <p14:sldId id="304"/>
            <p14:sldId id="305"/>
            <p14:sldId id="306"/>
            <p14:sldId id="307"/>
            <p14:sldId id="308"/>
            <p14:sldId id="309"/>
            <p14:sldId id="310"/>
            <p14:sldId id="375"/>
            <p14:sldId id="376"/>
            <p14:sldId id="377"/>
            <p14:sldId id="378"/>
            <p14:sldId id="379"/>
            <p14:sldId id="380"/>
            <p14:sldId id="381"/>
            <p14:sldId id="382"/>
            <p14:sldId id="383"/>
            <p14:sldId id="384"/>
            <p14:sldId id="385"/>
            <p14:sldId id="386"/>
            <p14:sldId id="387"/>
          </p14:sldIdLst>
        </p14:section>
        <p14:section name="FAMIGLIA" id="{51C4C824-58C7-43DB-BA08-04A9E51CE1F6}">
          <p14:sldIdLst>
            <p14:sldId id="300"/>
            <p14:sldId id="311"/>
            <p14:sldId id="312"/>
            <p14:sldId id="313"/>
            <p14:sldId id="314"/>
            <p14:sldId id="315"/>
            <p14:sldId id="316"/>
            <p14:sldId id="317"/>
            <p14:sldId id="318"/>
            <p14:sldId id="319"/>
            <p14:sldId id="388"/>
            <p14:sldId id="389"/>
            <p14:sldId id="390"/>
            <p14:sldId id="391"/>
            <p14:sldId id="392"/>
            <p14:sldId id="393"/>
            <p14:sldId id="394"/>
            <p14:sldId id="395"/>
            <p14:sldId id="396"/>
            <p14:sldId id="397"/>
            <p14:sldId id="398"/>
            <p14:sldId id="399"/>
            <p14:sldId id="400"/>
            <p14:sldId id="4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2678"/>
    <a:srgbClr val="F258D5"/>
    <a:srgbClr val="FAC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5" d="100"/>
          <a:sy n="85" d="100"/>
        </p:scale>
        <p:origin x="42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03D66AD-3A42-4CB0-ABE7-2A6128576E5D}" type="datetimeFigureOut">
              <a:rPr lang="it-IT" smtClean="0"/>
              <a:t>19/04/2020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11884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03D66AD-3A42-4CB0-ABE7-2A6128576E5D}" type="datetimeFigureOut">
              <a:rPr lang="it-IT" smtClean="0"/>
              <a:t>19/04/2020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194000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03D66AD-3A42-4CB0-ABE7-2A6128576E5D}" type="datetimeFigureOut">
              <a:rPr lang="it-IT" smtClean="0"/>
              <a:t>19/04/2020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8891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03D66AD-3A42-4CB0-ABE7-2A6128576E5D}" type="datetimeFigureOut">
              <a:rPr lang="it-IT" smtClean="0"/>
              <a:t>19/04/2020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113352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03D66AD-3A42-4CB0-ABE7-2A6128576E5D}" type="datetimeFigureOut">
              <a:rPr lang="it-IT" smtClean="0"/>
              <a:t>19/04/2020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380057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03D66AD-3A42-4CB0-ABE7-2A6128576E5D}" type="datetimeFigureOut">
              <a:rPr lang="it-IT" smtClean="0"/>
              <a:t>19/04/2020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221274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03D66AD-3A42-4CB0-ABE7-2A6128576E5D}" type="datetimeFigureOut">
              <a:rPr lang="it-IT" smtClean="0"/>
              <a:t>19/04/2020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86667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03D66AD-3A42-4CB0-ABE7-2A6128576E5D}" type="datetimeFigureOut">
              <a:rPr lang="it-IT" smtClean="0"/>
              <a:t>19/04/2020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206560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03D66AD-3A42-4CB0-ABE7-2A6128576E5D}" type="datetimeFigureOut">
              <a:rPr lang="it-IT" smtClean="0"/>
              <a:t>19/04/2020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181002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03D66AD-3A42-4CB0-ABE7-2A6128576E5D}" type="datetimeFigureOut">
              <a:rPr lang="it-IT" smtClean="0"/>
              <a:t>19/04/2020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334314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03D66AD-3A42-4CB0-ABE7-2A6128576E5D}" type="datetimeFigureOut">
              <a:rPr lang="it-IT" smtClean="0"/>
              <a:t>19/04/2020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FD7A9-823B-496E-83FA-16F235731C3C}" type="slidenum">
              <a:rPr lang="it-IT" smtClean="0"/>
              <a:t>‹N›</a:t>
            </a:fld>
            <a:endParaRPr lang="it-IT"/>
          </a:p>
        </p:txBody>
      </p:sp>
    </p:spTree>
    <p:extLst>
      <p:ext uri="{BB962C8B-B14F-4D97-AF65-F5344CB8AC3E}">
        <p14:creationId xmlns:p14="http://schemas.microsoft.com/office/powerpoint/2010/main" val="135458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66AD-3A42-4CB0-ABE7-2A6128576E5D}" type="datetimeFigureOut">
              <a:rPr lang="it-IT" smtClean="0"/>
              <a:t>19/04/2020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FD7A9-823B-496E-83FA-16F235731C3C}" type="slidenum">
              <a:rPr lang="it-IT" smtClean="0"/>
              <a:t>‹N›</a:t>
            </a:fld>
            <a:endParaRPr lang="it-IT"/>
          </a:p>
        </p:txBody>
      </p:sp>
    </p:spTree>
    <p:extLst>
      <p:ext uri="{BB962C8B-B14F-4D97-AF65-F5344CB8AC3E}">
        <p14:creationId xmlns:p14="http://schemas.microsoft.com/office/powerpoint/2010/main" val="674199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ice.virtuworld.net/colors/"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ice.virtuworld.net/colors/"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6" Type="http://schemas.openxmlformats.org/officeDocument/2006/relationships/slide" Target="slide82.xml"/><Relationship Id="rId117" Type="http://schemas.openxmlformats.org/officeDocument/2006/relationships/slide" Target="slide132.xml"/><Relationship Id="rId21" Type="http://schemas.openxmlformats.org/officeDocument/2006/relationships/slide" Target="slide77.xml"/><Relationship Id="rId42" Type="http://schemas.openxmlformats.org/officeDocument/2006/relationships/slide" Target="slide25.xml"/><Relationship Id="rId47" Type="http://schemas.openxmlformats.org/officeDocument/2006/relationships/slide" Target="slide30.xml"/><Relationship Id="rId63" Type="http://schemas.openxmlformats.org/officeDocument/2006/relationships/slide" Target="slide46.xml"/><Relationship Id="rId68" Type="http://schemas.openxmlformats.org/officeDocument/2006/relationships/slide" Target="slide13.xml"/><Relationship Id="rId84" Type="http://schemas.openxmlformats.org/officeDocument/2006/relationships/slide" Target="slide52.xml"/><Relationship Id="rId89" Type="http://schemas.openxmlformats.org/officeDocument/2006/relationships/slide" Target="slide57.xml"/><Relationship Id="rId112" Type="http://schemas.openxmlformats.org/officeDocument/2006/relationships/slide" Target="slide115.xml"/><Relationship Id="rId16" Type="http://schemas.openxmlformats.org/officeDocument/2006/relationships/slide" Target="slide72.xml"/><Relationship Id="rId107" Type="http://schemas.openxmlformats.org/officeDocument/2006/relationships/slide" Target="slide110.xml"/><Relationship Id="rId11" Type="http://schemas.openxmlformats.org/officeDocument/2006/relationships/slide" Target="slide103.xml"/><Relationship Id="rId32" Type="http://schemas.openxmlformats.org/officeDocument/2006/relationships/slide" Target="slide88.xml"/><Relationship Id="rId37" Type="http://schemas.openxmlformats.org/officeDocument/2006/relationships/slide" Target="slide93.xml"/><Relationship Id="rId53" Type="http://schemas.openxmlformats.org/officeDocument/2006/relationships/slide" Target="slide36.xml"/><Relationship Id="rId58" Type="http://schemas.openxmlformats.org/officeDocument/2006/relationships/slide" Target="slide41.xml"/><Relationship Id="rId74" Type="http://schemas.openxmlformats.org/officeDocument/2006/relationships/slide" Target="slide19.xml"/><Relationship Id="rId79" Type="http://schemas.openxmlformats.org/officeDocument/2006/relationships/slide" Target="slide47.xml"/><Relationship Id="rId102" Type="http://schemas.openxmlformats.org/officeDocument/2006/relationships/slide" Target="slide70.xml"/><Relationship Id="rId123" Type="http://schemas.openxmlformats.org/officeDocument/2006/relationships/slide" Target="slide138.xml"/><Relationship Id="rId128" Type="http://schemas.openxmlformats.org/officeDocument/2006/relationships/slide" Target="slide143.xml"/><Relationship Id="rId5" Type="http://schemas.openxmlformats.org/officeDocument/2006/relationships/slide" Target="slide97.xml"/><Relationship Id="rId90" Type="http://schemas.openxmlformats.org/officeDocument/2006/relationships/slide" Target="slide58.xml"/><Relationship Id="rId95" Type="http://schemas.openxmlformats.org/officeDocument/2006/relationships/slide" Target="slide63.xml"/><Relationship Id="rId22" Type="http://schemas.openxmlformats.org/officeDocument/2006/relationships/slide" Target="slide78.xml"/><Relationship Id="rId27" Type="http://schemas.openxmlformats.org/officeDocument/2006/relationships/slide" Target="slide83.xml"/><Relationship Id="rId43" Type="http://schemas.openxmlformats.org/officeDocument/2006/relationships/slide" Target="slide26.xml"/><Relationship Id="rId48" Type="http://schemas.openxmlformats.org/officeDocument/2006/relationships/slide" Target="slide31.xml"/><Relationship Id="rId64" Type="http://schemas.openxmlformats.org/officeDocument/2006/relationships/slide" Target="slide9.xml"/><Relationship Id="rId69" Type="http://schemas.openxmlformats.org/officeDocument/2006/relationships/slide" Target="slide14.xml"/><Relationship Id="rId113" Type="http://schemas.openxmlformats.org/officeDocument/2006/relationships/slide" Target="slide116.xml"/><Relationship Id="rId118" Type="http://schemas.openxmlformats.org/officeDocument/2006/relationships/slide" Target="slide133.xml"/><Relationship Id="rId80" Type="http://schemas.openxmlformats.org/officeDocument/2006/relationships/slide" Target="slide48.xml"/><Relationship Id="rId85" Type="http://schemas.openxmlformats.org/officeDocument/2006/relationships/slide" Target="slide53.xml"/><Relationship Id="rId12" Type="http://schemas.openxmlformats.org/officeDocument/2006/relationships/slide" Target="slide104.xml"/><Relationship Id="rId17" Type="http://schemas.openxmlformats.org/officeDocument/2006/relationships/slide" Target="slide73.xml"/><Relationship Id="rId33" Type="http://schemas.openxmlformats.org/officeDocument/2006/relationships/slide" Target="slide89.xml"/><Relationship Id="rId38" Type="http://schemas.openxmlformats.org/officeDocument/2006/relationships/slide" Target="slide94.xml"/><Relationship Id="rId59" Type="http://schemas.openxmlformats.org/officeDocument/2006/relationships/slide" Target="slide42.xml"/><Relationship Id="rId103" Type="http://schemas.openxmlformats.org/officeDocument/2006/relationships/slide" Target="slide95.xml"/><Relationship Id="rId108" Type="http://schemas.openxmlformats.org/officeDocument/2006/relationships/slide" Target="slide111.xml"/><Relationship Id="rId124" Type="http://schemas.openxmlformats.org/officeDocument/2006/relationships/slide" Target="slide139.xml"/><Relationship Id="rId54" Type="http://schemas.openxmlformats.org/officeDocument/2006/relationships/slide" Target="slide37.xml"/><Relationship Id="rId70" Type="http://schemas.openxmlformats.org/officeDocument/2006/relationships/slide" Target="slide15.xml"/><Relationship Id="rId75" Type="http://schemas.openxmlformats.org/officeDocument/2006/relationships/slide" Target="slide20.xml"/><Relationship Id="rId91" Type="http://schemas.openxmlformats.org/officeDocument/2006/relationships/slide" Target="slide59.xml"/><Relationship Id="rId96" Type="http://schemas.openxmlformats.org/officeDocument/2006/relationships/slide" Target="slide64.xml"/><Relationship Id="rId1" Type="http://schemas.openxmlformats.org/officeDocument/2006/relationships/slideLayout" Target="../slideLayouts/slideLayout1.xml"/><Relationship Id="rId6" Type="http://schemas.openxmlformats.org/officeDocument/2006/relationships/slide" Target="slide98.xml"/><Relationship Id="rId23" Type="http://schemas.openxmlformats.org/officeDocument/2006/relationships/slide" Target="slide79.xml"/><Relationship Id="rId28" Type="http://schemas.openxmlformats.org/officeDocument/2006/relationships/slide" Target="slide84.xml"/><Relationship Id="rId49" Type="http://schemas.openxmlformats.org/officeDocument/2006/relationships/slide" Target="slide32.xml"/><Relationship Id="rId114" Type="http://schemas.openxmlformats.org/officeDocument/2006/relationships/slide" Target="slide117.xml"/><Relationship Id="rId119" Type="http://schemas.openxmlformats.org/officeDocument/2006/relationships/slide" Target="slide134.xml"/><Relationship Id="rId44" Type="http://schemas.openxmlformats.org/officeDocument/2006/relationships/slide" Target="slide27.xml"/><Relationship Id="rId60" Type="http://schemas.openxmlformats.org/officeDocument/2006/relationships/slide" Target="slide43.xml"/><Relationship Id="rId65" Type="http://schemas.openxmlformats.org/officeDocument/2006/relationships/slide" Target="slide10.xml"/><Relationship Id="rId81" Type="http://schemas.openxmlformats.org/officeDocument/2006/relationships/slide" Target="slide49.xml"/><Relationship Id="rId86" Type="http://schemas.openxmlformats.org/officeDocument/2006/relationships/slide" Target="slide54.xml"/><Relationship Id="rId13" Type="http://schemas.openxmlformats.org/officeDocument/2006/relationships/slide" Target="slide105.xml"/><Relationship Id="rId18" Type="http://schemas.openxmlformats.org/officeDocument/2006/relationships/slide" Target="slide74.xml"/><Relationship Id="rId39" Type="http://schemas.openxmlformats.org/officeDocument/2006/relationships/slide" Target="slide130.xml"/><Relationship Id="rId109" Type="http://schemas.openxmlformats.org/officeDocument/2006/relationships/slide" Target="slide112.xml"/><Relationship Id="rId34" Type="http://schemas.openxmlformats.org/officeDocument/2006/relationships/slide" Target="slide90.xml"/><Relationship Id="rId50" Type="http://schemas.openxmlformats.org/officeDocument/2006/relationships/slide" Target="slide33.xml"/><Relationship Id="rId55" Type="http://schemas.openxmlformats.org/officeDocument/2006/relationships/slide" Target="slide38.xml"/><Relationship Id="rId76" Type="http://schemas.openxmlformats.org/officeDocument/2006/relationships/slide" Target="slide21.xml"/><Relationship Id="rId97" Type="http://schemas.openxmlformats.org/officeDocument/2006/relationships/slide" Target="slide65.xml"/><Relationship Id="rId104" Type="http://schemas.openxmlformats.org/officeDocument/2006/relationships/slide" Target="slide71.xml"/><Relationship Id="rId120" Type="http://schemas.openxmlformats.org/officeDocument/2006/relationships/slide" Target="slide135.xml"/><Relationship Id="rId125" Type="http://schemas.openxmlformats.org/officeDocument/2006/relationships/slide" Target="slide140.xml"/><Relationship Id="rId7" Type="http://schemas.openxmlformats.org/officeDocument/2006/relationships/slide" Target="slide99.xml"/><Relationship Id="rId71" Type="http://schemas.openxmlformats.org/officeDocument/2006/relationships/slide" Target="slide16.xml"/><Relationship Id="rId92" Type="http://schemas.openxmlformats.org/officeDocument/2006/relationships/slide" Target="slide60.xml"/><Relationship Id="rId2" Type="http://schemas.openxmlformats.org/officeDocument/2006/relationships/image" Target="../media/image12.png"/><Relationship Id="rId29" Type="http://schemas.openxmlformats.org/officeDocument/2006/relationships/slide" Target="slide85.xml"/><Relationship Id="rId24" Type="http://schemas.openxmlformats.org/officeDocument/2006/relationships/slide" Target="slide80.xml"/><Relationship Id="rId40" Type="http://schemas.openxmlformats.org/officeDocument/2006/relationships/slide" Target="slide131.xml"/><Relationship Id="rId45" Type="http://schemas.openxmlformats.org/officeDocument/2006/relationships/slide" Target="slide28.xml"/><Relationship Id="rId66" Type="http://schemas.openxmlformats.org/officeDocument/2006/relationships/slide" Target="slide11.xml"/><Relationship Id="rId87" Type="http://schemas.openxmlformats.org/officeDocument/2006/relationships/slide" Target="slide55.xml"/><Relationship Id="rId110" Type="http://schemas.openxmlformats.org/officeDocument/2006/relationships/slide" Target="slide113.xml"/><Relationship Id="rId115" Type="http://schemas.openxmlformats.org/officeDocument/2006/relationships/slide" Target="slide118.xml"/><Relationship Id="rId61" Type="http://schemas.openxmlformats.org/officeDocument/2006/relationships/slide" Target="slide44.xml"/><Relationship Id="rId82" Type="http://schemas.openxmlformats.org/officeDocument/2006/relationships/slide" Target="slide50.xml"/><Relationship Id="rId19" Type="http://schemas.openxmlformats.org/officeDocument/2006/relationships/slide" Target="slide75.xml"/><Relationship Id="rId14" Type="http://schemas.openxmlformats.org/officeDocument/2006/relationships/slide" Target="slide106.xml"/><Relationship Id="rId30" Type="http://schemas.openxmlformats.org/officeDocument/2006/relationships/slide" Target="slide86.xml"/><Relationship Id="rId35" Type="http://schemas.openxmlformats.org/officeDocument/2006/relationships/slide" Target="slide91.xml"/><Relationship Id="rId56" Type="http://schemas.openxmlformats.org/officeDocument/2006/relationships/slide" Target="slide39.xml"/><Relationship Id="rId77" Type="http://schemas.openxmlformats.org/officeDocument/2006/relationships/slide" Target="slide22.xml"/><Relationship Id="rId100" Type="http://schemas.openxmlformats.org/officeDocument/2006/relationships/slide" Target="slide68.xml"/><Relationship Id="rId105" Type="http://schemas.openxmlformats.org/officeDocument/2006/relationships/slide" Target="slide108.xml"/><Relationship Id="rId126" Type="http://schemas.openxmlformats.org/officeDocument/2006/relationships/slide" Target="slide141.xml"/><Relationship Id="rId8" Type="http://schemas.openxmlformats.org/officeDocument/2006/relationships/slide" Target="slide100.xml"/><Relationship Id="rId51" Type="http://schemas.openxmlformats.org/officeDocument/2006/relationships/slide" Target="slide34.xml"/><Relationship Id="rId72" Type="http://schemas.openxmlformats.org/officeDocument/2006/relationships/slide" Target="slide17.xml"/><Relationship Id="rId93" Type="http://schemas.openxmlformats.org/officeDocument/2006/relationships/slide" Target="slide61.xml"/><Relationship Id="rId98" Type="http://schemas.openxmlformats.org/officeDocument/2006/relationships/slide" Target="slide66.xml"/><Relationship Id="rId121" Type="http://schemas.openxmlformats.org/officeDocument/2006/relationships/slide" Target="slide136.xml"/><Relationship Id="rId3" Type="http://schemas.openxmlformats.org/officeDocument/2006/relationships/image" Target="../media/image11.jpeg"/><Relationship Id="rId25" Type="http://schemas.openxmlformats.org/officeDocument/2006/relationships/slide" Target="slide81.xml"/><Relationship Id="rId46" Type="http://schemas.openxmlformats.org/officeDocument/2006/relationships/slide" Target="slide29.xml"/><Relationship Id="rId67" Type="http://schemas.openxmlformats.org/officeDocument/2006/relationships/slide" Target="slide12.xml"/><Relationship Id="rId116" Type="http://schemas.openxmlformats.org/officeDocument/2006/relationships/slide" Target="slide119.xml"/><Relationship Id="rId20" Type="http://schemas.openxmlformats.org/officeDocument/2006/relationships/slide" Target="slide76.xml"/><Relationship Id="rId41" Type="http://schemas.openxmlformats.org/officeDocument/2006/relationships/slide" Target="slide24.xml"/><Relationship Id="rId62" Type="http://schemas.openxmlformats.org/officeDocument/2006/relationships/slide" Target="slide45.xml"/><Relationship Id="rId83" Type="http://schemas.openxmlformats.org/officeDocument/2006/relationships/slide" Target="slide51.xml"/><Relationship Id="rId88" Type="http://schemas.openxmlformats.org/officeDocument/2006/relationships/slide" Target="slide56.xml"/><Relationship Id="rId111" Type="http://schemas.openxmlformats.org/officeDocument/2006/relationships/slide" Target="slide114.xml"/><Relationship Id="rId15" Type="http://schemas.openxmlformats.org/officeDocument/2006/relationships/slide" Target="slide107.xml"/><Relationship Id="rId36" Type="http://schemas.openxmlformats.org/officeDocument/2006/relationships/slide" Target="slide92.xml"/><Relationship Id="rId57" Type="http://schemas.openxmlformats.org/officeDocument/2006/relationships/slide" Target="slide40.xml"/><Relationship Id="rId106" Type="http://schemas.openxmlformats.org/officeDocument/2006/relationships/slide" Target="slide109.xml"/><Relationship Id="rId127" Type="http://schemas.openxmlformats.org/officeDocument/2006/relationships/slide" Target="slide142.xml"/><Relationship Id="rId10" Type="http://schemas.openxmlformats.org/officeDocument/2006/relationships/slide" Target="slide102.xml"/><Relationship Id="rId31" Type="http://schemas.openxmlformats.org/officeDocument/2006/relationships/slide" Target="slide87.xml"/><Relationship Id="rId52" Type="http://schemas.openxmlformats.org/officeDocument/2006/relationships/slide" Target="slide35.xml"/><Relationship Id="rId73" Type="http://schemas.openxmlformats.org/officeDocument/2006/relationships/slide" Target="slide18.xml"/><Relationship Id="rId78" Type="http://schemas.openxmlformats.org/officeDocument/2006/relationships/slide" Target="slide23.xml"/><Relationship Id="rId94" Type="http://schemas.openxmlformats.org/officeDocument/2006/relationships/slide" Target="slide62.xml"/><Relationship Id="rId99" Type="http://schemas.openxmlformats.org/officeDocument/2006/relationships/slide" Target="slide67.xml"/><Relationship Id="rId101" Type="http://schemas.openxmlformats.org/officeDocument/2006/relationships/slide" Target="slide69.xml"/><Relationship Id="rId122" Type="http://schemas.openxmlformats.org/officeDocument/2006/relationships/slide" Target="slide137.xml"/><Relationship Id="rId4" Type="http://schemas.openxmlformats.org/officeDocument/2006/relationships/slide" Target="slide96.xml"/><Relationship Id="rId9" Type="http://schemas.openxmlformats.org/officeDocument/2006/relationships/slide" Target="slide101.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lombardia.agesci.it/download/vicini_da_casa/unidea_per_te/ZonaTicinoOlonaCastano1ConIlGiocoNonPerGiocoAllegato.pdf"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61247" y="421341"/>
            <a:ext cx="9144000" cy="1017774"/>
          </a:xfrm>
        </p:spPr>
        <p:txBody>
          <a:bodyPr/>
          <a:lstStyle/>
          <a:p>
            <a:r>
              <a:rPr lang="it-IT" dirty="0" smtClean="0"/>
              <a:t>PPT Immagine coordinata</a:t>
            </a:r>
            <a:endParaRPr lang="it-IT" dirty="0"/>
          </a:p>
        </p:txBody>
      </p:sp>
      <p:pic>
        <p:nvPicPr>
          <p:cNvPr id="5" name="Immagine 4"/>
          <p:cNvPicPr>
            <a:picLocks noChangeAspect="1"/>
          </p:cNvPicPr>
          <p:nvPr/>
        </p:nvPicPr>
        <p:blipFill>
          <a:blip r:embed="rId2"/>
          <a:stretch>
            <a:fillRect/>
          </a:stretch>
        </p:blipFill>
        <p:spPr>
          <a:xfrm>
            <a:off x="309844" y="1730189"/>
            <a:ext cx="3652556" cy="2082298"/>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a:blip r:embed="rId3"/>
          <a:stretch>
            <a:fillRect/>
          </a:stretch>
        </p:blipFill>
        <p:spPr>
          <a:xfrm>
            <a:off x="4545105" y="1730189"/>
            <a:ext cx="3652746" cy="2082298"/>
          </a:xfrm>
          <a:prstGeom prst="rect">
            <a:avLst/>
          </a:prstGeom>
          <a:ln>
            <a:noFill/>
          </a:ln>
          <a:effectLst>
            <a:outerShdw blurRad="292100" dist="139700" dir="2700000" algn="tl" rotWithShape="0">
              <a:srgbClr val="333333">
                <a:alpha val="65000"/>
              </a:srgbClr>
            </a:outerShdw>
          </a:effectLst>
        </p:spPr>
      </p:pic>
      <p:pic>
        <p:nvPicPr>
          <p:cNvPr id="7" name="Immagine 6"/>
          <p:cNvPicPr>
            <a:picLocks noChangeAspect="1"/>
          </p:cNvPicPr>
          <p:nvPr/>
        </p:nvPicPr>
        <p:blipFill>
          <a:blip r:embed="rId4"/>
          <a:stretch>
            <a:fillRect/>
          </a:stretch>
        </p:blipFill>
        <p:spPr>
          <a:xfrm>
            <a:off x="4426721" y="4103561"/>
            <a:ext cx="3771130" cy="2106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221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COMUNITA’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Ogni R/S prepara un elenco di 10 domande legate alla propria persona (gusti personali, aspetti del carattere, aspetti del proprio fisico, abitudini) dando per ciascuna 3 opzioni. Al concorrente verrà sorteggiato uno dei quiz che indicherà la persona descritta e il concorrente dovrà dimostrare la conoscenza di questa persona rispondendo correttamente al numero maggiore di domande </a:t>
            </a:r>
          </a:p>
        </p:txBody>
      </p:sp>
      <p:sp>
        <p:nvSpPr>
          <p:cNvPr id="10"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rPr>
              <a:t>2</a:t>
            </a:r>
          </a:p>
        </p:txBody>
      </p:sp>
    </p:spTree>
    <p:extLst>
      <p:ext uri="{BB962C8B-B14F-4D97-AF65-F5344CB8AC3E}">
        <p14:creationId xmlns:p14="http://schemas.microsoft.com/office/powerpoint/2010/main" val="37605419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5</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LA NOSTRA STORIA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Ricostruisco la storia dello scautismo locale o del gruppo o della Comunità R/S, anche contattandone a distanza i protagonisti, e creo un video o altro per raccontarla.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26695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6</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ANGELO CUSTODE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In questa settimana mi prendo cura di una persona (un altro membro della comunità R/S sorteggiato oppure una persona che conosco e che ho scelto in autonomia...).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30414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rPr>
              <a:t>7</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VORREI DIRTI CHE…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Mi prendo un tempo per dire a… che…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77248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8</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MOSAICO DELLE RELAZIONI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Il mosaico delle relazioni: quali sono più importanti per me in questo periodo? Le rappresento con un disegno e poi le racconto alla comunità.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463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rPr>
              <a:t>9</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INTRECCIO DI RELAZIONI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Quali relazioni sono più conflittuali per me in questo periodo? Le rappresento con un intreccio di corde e poi le racconto alla comunità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15685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10</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(RI)SCOPERTE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Quali modalità di relazione ho scoperto/riscoperto in questo periodo? Le racconto alla comunità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73888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11</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UN POSTO PER ME E PER LUI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Qual è il luogo della mia casa nel quale riesco meglio a passare un po’ di tempo con me stesso/a? Lo indico con un oggetto specifico. Quale invece in cui riesco a passare un po’ di tempo con Dio? Lo indico con un oggetto specifico.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14195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12</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13370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13</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12724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14</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2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COMUNITA’ </a:t>
            </a:r>
            <a:r>
              <a:rPr lang="it-IT" sz="3600" dirty="0">
                <a:latin typeface="Tahoma" panose="020B0604030504040204" pitchFamily="34" charset="0"/>
                <a:ea typeface="Tahoma" panose="020B0604030504040204" pitchFamily="34" charset="0"/>
                <a:cs typeface="Tahoma" panose="020B0604030504040204" pitchFamily="34" charset="0"/>
              </a:rPr>
              <a:t>(Once I </a:t>
            </a:r>
            <a:r>
              <a:rPr lang="it-IT" sz="3600" dirty="0" err="1">
                <a:latin typeface="Tahoma" panose="020B0604030504040204" pitchFamily="34" charset="0"/>
                <a:ea typeface="Tahoma" panose="020B0604030504040204" pitchFamily="34" charset="0"/>
                <a:cs typeface="Tahoma" panose="020B0604030504040204" pitchFamily="34" charset="0"/>
              </a:rPr>
              <a:t>did</a:t>
            </a:r>
            <a:r>
              <a:rPr lang="it-IT" sz="3600" dirty="0">
                <a:latin typeface="Tahoma" panose="020B0604030504040204" pitchFamily="34" charset="0"/>
                <a:ea typeface="Tahoma" panose="020B0604030504040204" pitchFamily="34" charset="0"/>
                <a:cs typeface="Tahoma" panose="020B0604030504040204" pitchFamily="34" charset="0"/>
              </a:rPr>
              <a:t>/</a:t>
            </a:r>
            <a:r>
              <a:rPr lang="it-IT" sz="3600" dirty="0" err="1">
                <a:latin typeface="Tahoma" panose="020B0604030504040204" pitchFamily="34" charset="0"/>
                <a:ea typeface="Tahoma" panose="020B0604030504040204" pitchFamily="34" charset="0"/>
                <a:cs typeface="Tahoma" panose="020B0604030504040204" pitchFamily="34" charset="0"/>
              </a:rPr>
              <a:t>TrueorFalse</a:t>
            </a:r>
            <a:r>
              <a:rPr lang="it-IT" sz="3600" dirty="0">
                <a:latin typeface="Tahoma" panose="020B0604030504040204" pitchFamily="34" charset="0"/>
                <a:ea typeface="Tahoma" panose="020B0604030504040204" pitchFamily="34" charset="0"/>
                <a:cs typeface="Tahoma" panose="020B0604030504040204" pitchFamily="34" charset="0"/>
              </a:rPr>
              <a:t>)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Ogni R/S prepara 2 affermazioni legate ad un’esperienza/abilità una vera e una falsa. Il gioco diventa avvincente se l’affermazione vera è quanto più incredibile. </a:t>
            </a:r>
            <a:r>
              <a:rPr lang="it-IT" sz="3600" dirty="0" smtClean="0">
                <a:latin typeface="Tahoma" panose="020B0604030504040204" pitchFamily="34" charset="0"/>
                <a:ea typeface="Tahoma" panose="020B0604030504040204" pitchFamily="34" charset="0"/>
                <a:cs typeface="Tahoma" panose="020B0604030504040204" pitchFamily="34" charset="0"/>
              </a:rPr>
              <a:t>Il </a:t>
            </a:r>
            <a:r>
              <a:rPr lang="it-IT" sz="3600" dirty="0">
                <a:latin typeface="Tahoma" panose="020B0604030504040204" pitchFamily="34" charset="0"/>
                <a:ea typeface="Tahoma" panose="020B0604030504040204" pitchFamily="34" charset="0"/>
                <a:cs typeface="Tahoma" panose="020B0604030504040204" pitchFamily="34" charset="0"/>
              </a:rPr>
              <a:t>concorrente legge l’affermazione, indicare l’opzione che ritiene vera; un capo conferma/smentisce la risposta e il concorrente conclude cercando di indovinare a chi appartiene l’affermazione. </a:t>
            </a: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3</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37149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15</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33425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16</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45016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17</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24323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18</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14943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19</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53271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20</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51344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21</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47222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22</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16988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23</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48460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68593"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24</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592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COMUNITA’ </a:t>
            </a:r>
            <a:r>
              <a:rPr lang="it-IT" sz="3600" dirty="0">
                <a:latin typeface="Tahoma" panose="020B0604030504040204" pitchFamily="34" charset="0"/>
                <a:ea typeface="Tahoma" panose="020B0604030504040204" pitchFamily="34" charset="0"/>
                <a:cs typeface="Tahoma" panose="020B0604030504040204" pitchFamily="34" charset="0"/>
              </a:rPr>
              <a:t>(Once I </a:t>
            </a:r>
            <a:r>
              <a:rPr lang="it-IT" sz="3600" dirty="0" err="1">
                <a:latin typeface="Tahoma" panose="020B0604030504040204" pitchFamily="34" charset="0"/>
                <a:ea typeface="Tahoma" panose="020B0604030504040204" pitchFamily="34" charset="0"/>
                <a:cs typeface="Tahoma" panose="020B0604030504040204" pitchFamily="34" charset="0"/>
              </a:rPr>
              <a:t>did</a:t>
            </a:r>
            <a:r>
              <a:rPr lang="it-IT" sz="3600" dirty="0">
                <a:latin typeface="Tahoma" panose="020B0604030504040204" pitchFamily="34" charset="0"/>
                <a:ea typeface="Tahoma" panose="020B0604030504040204" pitchFamily="34" charset="0"/>
                <a:cs typeface="Tahoma" panose="020B0604030504040204" pitchFamily="34" charset="0"/>
              </a:rPr>
              <a:t>/</a:t>
            </a:r>
            <a:r>
              <a:rPr lang="it-IT" sz="3600" dirty="0" err="1">
                <a:latin typeface="Tahoma" panose="020B0604030504040204" pitchFamily="34" charset="0"/>
                <a:ea typeface="Tahoma" panose="020B0604030504040204" pitchFamily="34" charset="0"/>
                <a:cs typeface="Tahoma" panose="020B0604030504040204" pitchFamily="34" charset="0"/>
              </a:rPr>
              <a:t>TrueorFalse</a:t>
            </a:r>
            <a:r>
              <a:rPr lang="it-IT" sz="3600" dirty="0">
                <a:latin typeface="Tahoma" panose="020B0604030504040204" pitchFamily="34" charset="0"/>
                <a:ea typeface="Tahoma" panose="020B0604030504040204" pitchFamily="34" charset="0"/>
                <a:cs typeface="Tahoma" panose="020B0604030504040204" pitchFamily="34" charset="0"/>
              </a:rPr>
              <a:t>)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Ogni R/S prepara 2 affermazioni legate ad un’esperienza/abilità una vera e una falsa. Il gioco diventa avvincente se l’affermazione vera è quanto più incredibile. </a:t>
            </a:r>
            <a:r>
              <a:rPr lang="it-IT" sz="3600" dirty="0" smtClean="0">
                <a:latin typeface="Tahoma" panose="020B0604030504040204" pitchFamily="34" charset="0"/>
                <a:ea typeface="Tahoma" panose="020B0604030504040204" pitchFamily="34" charset="0"/>
                <a:cs typeface="Tahoma" panose="020B0604030504040204" pitchFamily="34" charset="0"/>
              </a:rPr>
              <a:t>Il </a:t>
            </a:r>
            <a:r>
              <a:rPr lang="it-IT" sz="3600" dirty="0">
                <a:latin typeface="Tahoma" panose="020B0604030504040204" pitchFamily="34" charset="0"/>
                <a:ea typeface="Tahoma" panose="020B0604030504040204" pitchFamily="34" charset="0"/>
                <a:cs typeface="Tahoma" panose="020B0604030504040204" pitchFamily="34" charset="0"/>
              </a:rPr>
              <a:t>concorrente legge l’affermazione, indicare l’opzione che ritiene vera; un capo conferma/smentisce la risposta e il concorrente conclude cercando di indovinare a chi appartiene l’affermazione. </a:t>
            </a: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4</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96678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PREGHIERA IN FAMIGLIA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Propongo alla mia famiglia di pregare con la liturgia delle ore. Non so come fare? Mi informo e imparo e condivido questa modalità di preghiera comune in tutto il mondo.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08198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rPr>
              <a:t>2</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SI GIOCA!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Organizzo sfide e tornei in famiglia, scelgo un gioco di società o di ruolo o piccole prove sportive per una serata insieme.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39645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rPr>
              <a:t>3</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CINEFORUM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Scelgo un titolo di un film da vedere in famiglia e da commentare insieme sullo stile del cineforum. Posso partire da film legati a tematiche approfondite nella Comunità R/S o ad altri argomenti che ti stanno a </a:t>
            </a:r>
            <a:r>
              <a:rPr lang="it-IT" sz="3600" dirty="0" smtClean="0">
                <a:latin typeface="Tahoma" panose="020B0604030504040204" pitchFamily="34" charset="0"/>
                <a:ea typeface="Tahoma" panose="020B0604030504040204" pitchFamily="34" charset="0"/>
                <a:cs typeface="Tahoma" panose="020B0604030504040204" pitchFamily="34" charset="0"/>
              </a:rPr>
              <a:t>cuore.</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77841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4</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ALBERO DI FAMIGLIA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Ricostruisco le storie di vita dei membri della mia famiglia, realizzando interviste e racconti e raccogliendole insieme, magari col corredo di una ricerca fotografica sui familiari prossimi e più remoti.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28009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rPr>
              <a:t>5</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FOLLETTI E B.A.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Lancio il “Gioco dei folletti” in famiglia, gareggiando a forza di buone azioni </a:t>
            </a:r>
            <a:r>
              <a:rPr lang="it-IT" sz="3600" dirty="0" smtClean="0">
                <a:latin typeface="Tahoma" panose="020B0604030504040204" pitchFamily="34" charset="0"/>
                <a:ea typeface="Tahoma" panose="020B0604030504040204" pitchFamily="34" charset="0"/>
                <a:cs typeface="Tahoma" panose="020B0604030504040204" pitchFamily="34" charset="0"/>
              </a:rPr>
              <a:t>clandestine.</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50122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6</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ALBUM RICORDO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Ricerco e riordino vecchie foto di famiglia, organizzando degli album da conservare.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9496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rPr>
              <a:t>7</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LAVORI DOMESTICI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Organizzare un piano di piccoli lavori domestici (manutenzione, riparazione, </a:t>
            </a:r>
            <a:r>
              <a:rPr lang="it-IT" sz="3600" dirty="0" err="1">
                <a:latin typeface="Tahoma" panose="020B0604030504040204" pitchFamily="34" charset="0"/>
                <a:ea typeface="Tahoma" panose="020B0604030504040204" pitchFamily="34" charset="0"/>
                <a:cs typeface="Tahoma" panose="020B0604030504040204" pitchFamily="34" charset="0"/>
              </a:rPr>
              <a:t>etc</a:t>
            </a:r>
            <a:r>
              <a:rPr lang="it-IT" sz="3600" dirty="0">
                <a:latin typeface="Tahoma" panose="020B0604030504040204" pitchFamily="34" charset="0"/>
                <a:ea typeface="Tahoma" panose="020B0604030504040204" pitchFamily="34" charset="0"/>
                <a:cs typeface="Tahoma" panose="020B0604030504040204" pitchFamily="34" charset="0"/>
              </a:rPr>
              <a:t>), quelli che in giorni ordinari non si ha mai il tempo di fare, magari acquisendo qualche competenza nuova per realizzarli. Provo a coinvolgere altri familiari per condividere insieme il lavoro domestico.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29497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8</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GARA DI CUCINA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Propongo una gara di cucina con i familiari.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19611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rPr>
              <a:t>9</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AL SERVIZIO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Individuo (almeno) un servizio da fare in famiglia generalmente portato a termine da qualcun altro per condividere la gestione condivisa della casa.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9427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10</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a:latin typeface="Tahoma" panose="020B0604030504040204" pitchFamily="34" charset="0"/>
                <a:ea typeface="Tahoma" panose="020B0604030504040204" pitchFamily="34" charset="0"/>
                <a:cs typeface="Tahoma" panose="020B0604030504040204" pitchFamily="34" charset="0"/>
              </a:rPr>
              <a:t>TG NEWS  </a:t>
            </a:r>
            <a:br>
              <a:rPr lang="it-IT" sz="3200" dirty="0">
                <a:latin typeface="Tahoma" panose="020B0604030504040204" pitchFamily="34" charset="0"/>
                <a:ea typeface="Tahoma" panose="020B0604030504040204" pitchFamily="34" charset="0"/>
                <a:cs typeface="Tahoma" panose="020B0604030504040204" pitchFamily="34" charset="0"/>
              </a:rPr>
            </a:br>
            <a:r>
              <a:rPr lang="it-IT" sz="3200" dirty="0">
                <a:latin typeface="Tahoma" panose="020B0604030504040204" pitchFamily="34" charset="0"/>
                <a:ea typeface="Tahoma" panose="020B0604030504040204" pitchFamily="34" charset="0"/>
                <a:cs typeface="Tahoma" panose="020B0604030504040204" pitchFamily="34" charset="0"/>
              </a:rPr>
              <a:t>Propongo alla mia famiglia la condivisione di alcune notizie quotidiane: a ciascuno viene affidata una testata giornalistica (cartacea o online) e ogni sera condivide una notizia importante che ha letto su quel </a:t>
            </a:r>
            <a:r>
              <a:rPr lang="it-IT" sz="3200" dirty="0" smtClean="0">
                <a:latin typeface="Tahoma" panose="020B0604030504040204" pitchFamily="34" charset="0"/>
                <a:ea typeface="Tahoma" panose="020B0604030504040204" pitchFamily="34" charset="0"/>
                <a:cs typeface="Tahoma" panose="020B0604030504040204" pitchFamily="34" charset="0"/>
              </a:rPr>
              <a:t>giornale. In </a:t>
            </a:r>
            <a:r>
              <a:rPr lang="it-IT" sz="3200" dirty="0">
                <a:latin typeface="Tahoma" panose="020B0604030504040204" pitchFamily="34" charset="0"/>
                <a:ea typeface="Tahoma" panose="020B0604030504040204" pitchFamily="34" charset="0"/>
                <a:cs typeface="Tahoma" panose="020B0604030504040204" pitchFamily="34" charset="0"/>
              </a:rPr>
              <a:t>alternativa si può affidare a ciascuno un’area geografica (ad esempio uno stato o un continente) o una categoria (economia, sanità, cultura, ambiente), lasciando ognuno libero di informarsi dalle fonti che vuole. Da questa serie di notizie può scaturire un confronto o scambio di opinioni!</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562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CANTA TU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In base a una parole prescelta cantare una canzone che contenga la parola (nel titolo o nel brano) o rilanciata dal concorrente precedente. La variante prevede che il conduttore del gioco “stoppi” la canzone in esecuzione e il successivo concorrente canti una canzone che contenga (nel titolo o nel testo) la parola su cui si è fermata la canzone precedente. </a:t>
            </a: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5</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68278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11</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839391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12</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39044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13</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11176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14</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612541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15</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49028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16</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55554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17</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17095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18</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67064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19</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81516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20</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587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LUPUS IN TABULA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Un gioco da giocare in comunità o in famiglia. Non conosci le regole? </a:t>
            </a:r>
            <a:r>
              <a:rPr lang="it-IT" sz="3600" dirty="0" smtClean="0">
                <a:latin typeface="Tahoma" panose="020B0604030504040204" pitchFamily="34" charset="0"/>
                <a:ea typeface="Tahoma" panose="020B0604030504040204" pitchFamily="34" charset="0"/>
                <a:cs typeface="Tahoma" panose="020B0604030504040204" pitchFamily="34" charset="0"/>
              </a:rPr>
              <a:t/>
            </a:r>
            <a:br>
              <a:rPr lang="it-IT" sz="3600" dirty="0" smtClean="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rPr>
              <a:t>http://www.dvgiochi.net/lit/lupus_in_tabula_regole.pdf </a:t>
            </a: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rPr>
              <a:t>6</a:t>
            </a:r>
          </a:p>
        </p:txBody>
      </p:sp>
    </p:spTree>
    <p:extLst>
      <p:ext uri="{BB962C8B-B14F-4D97-AF65-F5344CB8AC3E}">
        <p14:creationId xmlns:p14="http://schemas.microsoft.com/office/powerpoint/2010/main" val="7815761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21</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53695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22</a:t>
            </a:r>
            <a:endParaRPr lang="it-IT" sz="5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40455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23</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58589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112191"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24</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Stanza della famiglia</a:t>
            </a:r>
            <a:endParaRPr lang="it-IT"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5417081"/>
          </a:xfrm>
        </p:spPr>
        <p:txBody>
          <a:bodyPr anchor="ctr">
            <a:noAutofit/>
          </a:bodyPr>
          <a:lstStyle/>
          <a:p>
            <a:pPr algn="l" fontAlgn="base"/>
            <a:r>
              <a:rPr lang="it-IT" sz="3200" dirty="0" smtClean="0">
                <a:latin typeface="Tahoma" panose="020B0604030504040204" pitchFamily="34" charset="0"/>
                <a:ea typeface="Tahoma" panose="020B0604030504040204" pitchFamily="34" charset="0"/>
                <a:cs typeface="Tahoma" panose="020B0604030504040204" pitchFamily="34" charset="0"/>
              </a:rPr>
              <a:t>TESTO</a:t>
            </a:r>
            <a:endParaRPr lang="it-IT" sz="32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438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DIXIT – RACCONTO CON IMMAGINI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Vedi: </a:t>
            </a:r>
            <a:r>
              <a:rPr lang="it-IT" sz="3600" dirty="0" smtClean="0">
                <a:latin typeface="Tahoma" panose="020B0604030504040204" pitchFamily="34" charset="0"/>
                <a:ea typeface="Tahoma" panose="020B0604030504040204" pitchFamily="34" charset="0"/>
                <a:cs typeface="Tahoma" panose="020B0604030504040204" pitchFamily="34" charset="0"/>
              </a:rPr>
              <a:t/>
            </a:r>
            <a:br>
              <a:rPr lang="it-IT" sz="3600" dirty="0" smtClean="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rPr>
              <a:t>http://www.regoledelgioco.com/giochi-da-tavolo-di-ruolo-strategia/dixit/ </a:t>
            </a: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7</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8320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GIOCO A DISTANZA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Provo a trovare un’idea per giocare, anche a distanza, con una persona anziana della mia famiglia (ma non solo)…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rPr>
              <a:t>8</a:t>
            </a:r>
          </a:p>
        </p:txBody>
      </p:sp>
    </p:spTree>
    <p:extLst>
      <p:ext uri="{BB962C8B-B14F-4D97-AF65-F5344CB8AC3E}">
        <p14:creationId xmlns:p14="http://schemas.microsoft.com/office/powerpoint/2010/main" val="315882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rPr>
              <a:t>9</a:t>
            </a:r>
          </a:p>
        </p:txBody>
      </p:sp>
    </p:spTree>
    <p:extLst>
      <p:ext uri="{BB962C8B-B14F-4D97-AF65-F5344CB8AC3E}">
        <p14:creationId xmlns:p14="http://schemas.microsoft.com/office/powerpoint/2010/main" val="3722592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6" y="857437"/>
            <a:ext cx="110265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10</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324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6" y="857437"/>
            <a:ext cx="110265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11</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5668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stretch>
            <a:fillRect/>
          </a:stretch>
        </p:blipFill>
        <p:spPr>
          <a:xfrm>
            <a:off x="90709" y="172194"/>
            <a:ext cx="11842648" cy="6751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magine 7"/>
          <p:cNvPicPr>
            <a:picLocks noChangeAspect="1"/>
          </p:cNvPicPr>
          <p:nvPr/>
        </p:nvPicPr>
        <p:blipFill>
          <a:blip r:embed="rId3"/>
          <a:stretch>
            <a:fillRect/>
          </a:stretch>
        </p:blipFill>
        <p:spPr>
          <a:xfrm>
            <a:off x="7888309" y="6155860"/>
            <a:ext cx="499998" cy="545274"/>
          </a:xfrm>
          <a:prstGeom prst="rect">
            <a:avLst/>
          </a:prstGeom>
        </p:spPr>
      </p:pic>
      <p:pic>
        <p:nvPicPr>
          <p:cNvPr id="9" name="Immagine 8"/>
          <p:cNvPicPr>
            <a:picLocks noChangeAspect="1"/>
          </p:cNvPicPr>
          <p:nvPr/>
        </p:nvPicPr>
        <p:blipFill>
          <a:blip r:embed="rId4"/>
          <a:stretch>
            <a:fillRect/>
          </a:stretch>
        </p:blipFill>
        <p:spPr>
          <a:xfrm>
            <a:off x="8816122" y="5708313"/>
            <a:ext cx="1241878" cy="1072421"/>
          </a:xfrm>
          <a:prstGeom prst="rect">
            <a:avLst/>
          </a:prstGeom>
        </p:spPr>
      </p:pic>
      <p:pic>
        <p:nvPicPr>
          <p:cNvPr id="10" name="Immagine 9"/>
          <p:cNvPicPr>
            <a:picLocks noChangeAspect="1"/>
          </p:cNvPicPr>
          <p:nvPr/>
        </p:nvPicPr>
        <p:blipFill>
          <a:blip r:embed="rId5"/>
          <a:stretch>
            <a:fillRect/>
          </a:stretch>
        </p:blipFill>
        <p:spPr>
          <a:xfrm>
            <a:off x="8308214" y="5919663"/>
            <a:ext cx="504087" cy="786258"/>
          </a:xfrm>
          <a:prstGeom prst="rect">
            <a:avLst/>
          </a:prstGeom>
        </p:spPr>
      </p:pic>
      <p:pic>
        <p:nvPicPr>
          <p:cNvPr id="11" name="Immagine 10"/>
          <p:cNvPicPr>
            <a:picLocks noChangeAspect="1"/>
          </p:cNvPicPr>
          <p:nvPr/>
        </p:nvPicPr>
        <p:blipFill>
          <a:blip r:embed="rId6"/>
          <a:stretch>
            <a:fillRect/>
          </a:stretch>
        </p:blipFill>
        <p:spPr>
          <a:xfrm>
            <a:off x="10118782" y="6183111"/>
            <a:ext cx="558149" cy="522810"/>
          </a:xfrm>
          <a:prstGeom prst="rect">
            <a:avLst/>
          </a:prstGeom>
        </p:spPr>
      </p:pic>
      <p:pic>
        <p:nvPicPr>
          <p:cNvPr id="12" name="Immagine 11"/>
          <p:cNvPicPr>
            <a:picLocks noChangeAspect="1"/>
          </p:cNvPicPr>
          <p:nvPr/>
        </p:nvPicPr>
        <p:blipFill rotWithShape="1">
          <a:blip r:embed="rId7"/>
          <a:srcRect t="1" b="806"/>
          <a:stretch/>
        </p:blipFill>
        <p:spPr>
          <a:xfrm>
            <a:off x="10594524" y="6042449"/>
            <a:ext cx="615742" cy="663472"/>
          </a:xfrm>
          <a:prstGeom prst="rect">
            <a:avLst/>
          </a:prstGeom>
        </p:spPr>
      </p:pic>
      <p:pic>
        <p:nvPicPr>
          <p:cNvPr id="13" name="Immagine 12"/>
          <p:cNvPicPr>
            <a:picLocks noChangeAspect="1"/>
          </p:cNvPicPr>
          <p:nvPr/>
        </p:nvPicPr>
        <p:blipFill>
          <a:blip r:embed="rId8"/>
          <a:stretch>
            <a:fillRect/>
          </a:stretch>
        </p:blipFill>
        <p:spPr>
          <a:xfrm>
            <a:off x="11104746" y="5995355"/>
            <a:ext cx="727089" cy="741318"/>
          </a:xfrm>
          <a:prstGeom prst="rect">
            <a:avLst/>
          </a:prstGeom>
        </p:spPr>
      </p:pic>
      <p:sp>
        <p:nvSpPr>
          <p:cNvPr id="15" name="Titolo 1"/>
          <p:cNvSpPr txBox="1">
            <a:spLocks/>
          </p:cNvSpPr>
          <p:nvPr/>
        </p:nvSpPr>
        <p:spPr>
          <a:xfrm>
            <a:off x="4836784" y="1008758"/>
            <a:ext cx="7096573" cy="1187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Le stanze del quotidiano</a:t>
            </a:r>
            <a:endParaRPr lang="it-IT"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Sottotitolo 2"/>
          <p:cNvSpPr txBox="1">
            <a:spLocks/>
          </p:cNvSpPr>
          <p:nvPr/>
        </p:nvSpPr>
        <p:spPr>
          <a:xfrm>
            <a:off x="7497925" y="2127495"/>
            <a:ext cx="4197116" cy="13137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it-IT"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fanuovetuttelecose</a:t>
            </a:r>
            <a:endParaRPr lang="it-IT" sz="2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a:r>
              <a:rPr lang="it-IT"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Ti aspetto qui!</a:t>
            </a:r>
            <a:endParaRPr lang="it-IT"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2028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6" y="857437"/>
            <a:ext cx="110265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12</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1396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6" y="857437"/>
            <a:ext cx="110265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13</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8565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6" y="857437"/>
            <a:ext cx="110265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14</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8996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6" y="857437"/>
            <a:ext cx="110265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15</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0806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SERVIZIO IN FAMIGLIA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Mi rendo disponibile in casa e in famiglia a fare ciò che non ho mai fatto, ma che solleverebbe altri </a:t>
            </a:r>
            <a:r>
              <a:rPr lang="it-IT" sz="3600" dirty="0" smtClean="0">
                <a:latin typeface="Tahoma" panose="020B0604030504040204" pitchFamily="34" charset="0"/>
                <a:ea typeface="Tahoma" panose="020B0604030504040204" pitchFamily="34" charset="0"/>
                <a:cs typeface="Tahoma" panose="020B0604030504040204" pitchFamily="34" charset="0"/>
              </a:rPr>
              <a:t>dall’incombenza </a:t>
            </a:r>
            <a:r>
              <a:rPr lang="it-IT" sz="3600" dirty="0">
                <a:latin typeface="Tahoma" panose="020B0604030504040204" pitchFamily="34" charset="0"/>
                <a:ea typeface="Tahoma" panose="020B0604030504040204" pitchFamily="34" charset="0"/>
                <a:cs typeface="Tahoma" panose="020B0604030504040204" pitchFamily="34" charset="0"/>
              </a:rPr>
              <a:t>(ad esempio pulire casa, gestire i propri fratelli più piccoli, gestire gli animali domestici, fare la spesa, etc.).</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101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CHIAMAMI!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Chiamo qualche familiare lontano.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rPr>
              <a:t>2</a:t>
            </a:r>
          </a:p>
        </p:txBody>
      </p:sp>
    </p:spTree>
    <p:extLst>
      <p:ext uri="{BB962C8B-B14F-4D97-AF65-F5344CB8AC3E}">
        <p14:creationId xmlns:p14="http://schemas.microsoft.com/office/powerpoint/2010/main" val="335709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UN ANGOLO DI PREGHIERA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Creo un angolo di preghiera in casa per la famiglia.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9513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UN ANGOLO DI PREGHIERA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Creo un angolo di preghiera in casa per la famiglia.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rPr>
              <a:t>4</a:t>
            </a:r>
          </a:p>
        </p:txBody>
      </p:sp>
    </p:spTree>
    <p:extLst>
      <p:ext uri="{BB962C8B-B14F-4D97-AF65-F5344CB8AC3E}">
        <p14:creationId xmlns:p14="http://schemas.microsoft.com/office/powerpoint/2010/main" val="311887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SERVIZIO CONDOMINIALE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Creo una bacheca per saluti, richieste di aiuto o altro.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5</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6347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PULIZIE CONDOMINIALI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Mi propongo per le pulizie condominiali se non c’è chi lo faceva prima, pulizia giardino o altro supporto ai vicini.</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rPr>
              <a:t>6</a:t>
            </a:r>
          </a:p>
        </p:txBody>
      </p:sp>
    </p:spTree>
    <p:extLst>
      <p:ext uri="{BB962C8B-B14F-4D97-AF65-F5344CB8AC3E}">
        <p14:creationId xmlns:p14="http://schemas.microsoft.com/office/powerpoint/2010/main" val="213439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stretch>
            <a:fillRect/>
          </a:stretch>
        </p:blipFill>
        <p:spPr>
          <a:xfrm>
            <a:off x="90709" y="172194"/>
            <a:ext cx="11842648" cy="6751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magine 8"/>
          <p:cNvPicPr>
            <a:picLocks noChangeAspect="1"/>
          </p:cNvPicPr>
          <p:nvPr/>
        </p:nvPicPr>
        <p:blipFill>
          <a:blip r:embed="rId3"/>
          <a:stretch>
            <a:fillRect/>
          </a:stretch>
        </p:blipFill>
        <p:spPr>
          <a:xfrm>
            <a:off x="9339997" y="4699495"/>
            <a:ext cx="2499578" cy="2158505"/>
          </a:xfrm>
          <a:prstGeom prst="rect">
            <a:avLst/>
          </a:prstGeom>
        </p:spPr>
      </p:pic>
      <p:sp>
        <p:nvSpPr>
          <p:cNvPr id="15" name="Titolo 1"/>
          <p:cNvSpPr txBox="1">
            <a:spLocks/>
          </p:cNvSpPr>
          <p:nvPr/>
        </p:nvSpPr>
        <p:spPr>
          <a:xfrm>
            <a:off x="4836784" y="1008758"/>
            <a:ext cx="7096573" cy="1187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Le stanze del quotidiano</a:t>
            </a:r>
            <a:endParaRPr lang="it-IT"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Sottotitolo 2"/>
          <p:cNvSpPr txBox="1">
            <a:spLocks/>
          </p:cNvSpPr>
          <p:nvPr/>
        </p:nvSpPr>
        <p:spPr>
          <a:xfrm>
            <a:off x="7497925" y="2127495"/>
            <a:ext cx="4197116" cy="13137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it-IT"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fanuovetuttelecose</a:t>
            </a:r>
            <a:endParaRPr lang="it-IT" sz="2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a:r>
              <a:rPr lang="it-IT"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Ti aspetto qui!</a:t>
            </a:r>
            <a:endParaRPr lang="it-IT"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5612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IN CONTATTO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Contattare l’amministrazione locale o tramite la parrocchia individuare delle persone sole con cui mantenere un contatto periodico.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7</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7746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TI RACCONTO…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Prendo contatti con una casa di riposo e propongo un servizio di lettura di poesie, testi, messaggi vocali piacevoli per animare gli anziani.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rPr>
              <a:t>8</a:t>
            </a:r>
          </a:p>
        </p:txBody>
      </p:sp>
    </p:spTree>
    <p:extLst>
      <p:ext uri="{BB962C8B-B14F-4D97-AF65-F5344CB8AC3E}">
        <p14:creationId xmlns:p14="http://schemas.microsoft.com/office/powerpoint/2010/main" val="2346358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ANCORA AL SERVIZIO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Chiamo i referenti del mio servizio individuale annuale e raccolgo eventuali bisogni attuali e possibili richieste a cui provare a dare risposte, nel rispetto della situazione attuale e delle normative in vigore.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9</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3103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PREVENZIONE IN MUSICA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Scelgo una canzone nota (o ne compongo una) e modifico le parole ideando un testo che “parli” di questo momento di emergenza (si potrebbero spiegare le norme igieniche da adottare in questo periodo, raccogliere dei messaggi di speranza, etc.). Provo con la comunità R/S a registrare la canzone, da condividere poi con L/C, E/G, etc.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10</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7463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VIDEO RACCONTI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Penso e realizzo (anche con l’aiuto di altri se necessario) piccoli video in cui si raccontano storie per i piccoli. Li diffondo attraverso i canali del territorio (Branco/Cerchio, gruppi di catechesi della parrocchia, ecc.).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11</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25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AUDIO-LIBRI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Individuo un libro per bambini (fiabe, ninne nanne, etc.) da raccontare/suonare/cantare e diffondere attraverso delle associazioni del territorio.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12</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9754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A MESSA!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Realizzo, con l’aiuto di altri amici della comunità e non, audio o video musicali con più strumenti o voci sincronizzati per animare la celebrazione liturgica in streaming.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13</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242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14</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3303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15</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7013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16</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03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stretch>
            <a:fillRect/>
          </a:stretch>
        </p:blipFill>
        <p:spPr>
          <a:xfrm>
            <a:off x="90709" y="172194"/>
            <a:ext cx="11842648" cy="6751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magine 11"/>
          <p:cNvPicPr>
            <a:picLocks noChangeAspect="1"/>
          </p:cNvPicPr>
          <p:nvPr/>
        </p:nvPicPr>
        <p:blipFill rotWithShape="1">
          <a:blip r:embed="rId3"/>
          <a:srcRect t="1" b="806"/>
          <a:stretch/>
        </p:blipFill>
        <p:spPr>
          <a:xfrm>
            <a:off x="10498113" y="5100323"/>
            <a:ext cx="1435244" cy="1546499"/>
          </a:xfrm>
          <a:prstGeom prst="rect">
            <a:avLst/>
          </a:prstGeom>
        </p:spPr>
      </p:pic>
      <p:pic>
        <p:nvPicPr>
          <p:cNvPr id="13" name="Immagine 12"/>
          <p:cNvPicPr>
            <a:picLocks noChangeAspect="1"/>
          </p:cNvPicPr>
          <p:nvPr/>
        </p:nvPicPr>
        <p:blipFill>
          <a:blip r:embed="rId4"/>
          <a:stretch>
            <a:fillRect/>
          </a:stretch>
        </p:blipFill>
        <p:spPr>
          <a:xfrm>
            <a:off x="9051267" y="4977970"/>
            <a:ext cx="1694784" cy="1727951"/>
          </a:xfrm>
          <a:prstGeom prst="rect">
            <a:avLst/>
          </a:prstGeom>
        </p:spPr>
      </p:pic>
      <p:pic>
        <p:nvPicPr>
          <p:cNvPr id="15" name="Immagine 14"/>
          <p:cNvPicPr>
            <a:picLocks noChangeAspect="1"/>
          </p:cNvPicPr>
          <p:nvPr/>
        </p:nvPicPr>
        <p:blipFill>
          <a:blip r:embed="rId5"/>
          <a:stretch>
            <a:fillRect/>
          </a:stretch>
        </p:blipFill>
        <p:spPr>
          <a:xfrm>
            <a:off x="7894550" y="4760282"/>
            <a:ext cx="1209502" cy="1886540"/>
          </a:xfrm>
          <a:prstGeom prst="rect">
            <a:avLst/>
          </a:prstGeom>
        </p:spPr>
      </p:pic>
      <p:sp>
        <p:nvSpPr>
          <p:cNvPr id="16" name="Titolo 1"/>
          <p:cNvSpPr txBox="1">
            <a:spLocks/>
          </p:cNvSpPr>
          <p:nvPr/>
        </p:nvSpPr>
        <p:spPr>
          <a:xfrm>
            <a:off x="4836784" y="1008758"/>
            <a:ext cx="7096573" cy="1187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Le stanze del quotidiano</a:t>
            </a:r>
            <a:endParaRPr lang="it-IT"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Sottotitolo 2"/>
          <p:cNvSpPr txBox="1">
            <a:spLocks/>
          </p:cNvSpPr>
          <p:nvPr/>
        </p:nvSpPr>
        <p:spPr>
          <a:xfrm>
            <a:off x="7497925" y="2127495"/>
            <a:ext cx="4197116" cy="13137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it-IT"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fanuovetuttelecose</a:t>
            </a:r>
            <a:endParaRPr lang="it-IT" sz="2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a:r>
              <a:rPr lang="it-IT"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Ti aspetto qui!</a:t>
            </a:r>
            <a:endParaRPr lang="it-IT"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1344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17</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8697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18</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6342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19</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8833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20</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1978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21</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2241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22</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158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23</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2626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24</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352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25</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9418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26</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465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 y="0"/>
            <a:ext cx="12030235"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Sottotitolo 2"/>
          <p:cNvSpPr txBox="1">
            <a:spLocks/>
          </p:cNvSpPr>
          <p:nvPr/>
        </p:nvSpPr>
        <p:spPr>
          <a:xfrm>
            <a:off x="885825" y="714374"/>
            <a:ext cx="10801350" cy="5872460"/>
          </a:xfrm>
          <a:prstGeom prst="rect">
            <a:avLst/>
          </a:prstGeom>
          <a:solidFill>
            <a:srgbClr val="462678"/>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Lo scopo di questo documento è condividere idee per attività, stimoli, proposte per valorizzare questo tempo prendendoci cura di diversi e “nuovi” aspetti del quotidiano.  </a:t>
            </a:r>
          </a:p>
          <a:p>
            <a:pPr algn="r"/>
            <a:r>
              <a:rPr 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it-IT" sz="2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Le idee possono essere esplorate percorrendo le diverse stanze, ciascuna identificata da un colore: in ciascuno vi si trovano proposte tutte relative a un certo “ambito”.  </a:t>
            </a:r>
          </a:p>
          <a:p>
            <a:pPr algn="r"/>
            <a:endParaRPr lang="it-IT"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a:r>
              <a:rPr 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Il gioco è una possibile modalità per vivere varie sfide nell’attuale quotidiano: si può arricchire, personalizzare, modificare… in piena libertà!</a:t>
            </a:r>
          </a:p>
          <a:p>
            <a:pPr algn="r"/>
            <a:endParaRPr lang="it-IT"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a:r>
              <a:rPr 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Buon divertimento e buona strada!</a:t>
            </a:r>
          </a:p>
        </p:txBody>
      </p:sp>
      <p:pic>
        <p:nvPicPr>
          <p:cNvPr id="8" name="Immagine 7"/>
          <p:cNvPicPr>
            <a:picLocks noChangeAspect="1"/>
          </p:cNvPicPr>
          <p:nvPr/>
        </p:nvPicPr>
        <p:blipFill>
          <a:blip r:embed="rId3"/>
          <a:stretch>
            <a:fillRect/>
          </a:stretch>
        </p:blipFill>
        <p:spPr>
          <a:xfrm>
            <a:off x="163534" y="6003460"/>
            <a:ext cx="499998" cy="545274"/>
          </a:xfrm>
          <a:prstGeom prst="rect">
            <a:avLst/>
          </a:prstGeom>
        </p:spPr>
      </p:pic>
      <p:pic>
        <p:nvPicPr>
          <p:cNvPr id="9" name="Immagine 8"/>
          <p:cNvPicPr>
            <a:picLocks noChangeAspect="1"/>
          </p:cNvPicPr>
          <p:nvPr/>
        </p:nvPicPr>
        <p:blipFill>
          <a:blip r:embed="rId4"/>
          <a:stretch>
            <a:fillRect/>
          </a:stretch>
        </p:blipFill>
        <p:spPr>
          <a:xfrm>
            <a:off x="1091347" y="5555913"/>
            <a:ext cx="1241878" cy="1072421"/>
          </a:xfrm>
          <a:prstGeom prst="rect">
            <a:avLst/>
          </a:prstGeom>
        </p:spPr>
      </p:pic>
      <p:pic>
        <p:nvPicPr>
          <p:cNvPr id="10" name="Immagine 9"/>
          <p:cNvPicPr>
            <a:picLocks noChangeAspect="1"/>
          </p:cNvPicPr>
          <p:nvPr/>
        </p:nvPicPr>
        <p:blipFill>
          <a:blip r:embed="rId5"/>
          <a:stretch>
            <a:fillRect/>
          </a:stretch>
        </p:blipFill>
        <p:spPr>
          <a:xfrm>
            <a:off x="583439" y="5767263"/>
            <a:ext cx="504087" cy="786258"/>
          </a:xfrm>
          <a:prstGeom prst="rect">
            <a:avLst/>
          </a:prstGeom>
        </p:spPr>
      </p:pic>
      <p:pic>
        <p:nvPicPr>
          <p:cNvPr id="11" name="Immagine 10"/>
          <p:cNvPicPr>
            <a:picLocks noChangeAspect="1"/>
          </p:cNvPicPr>
          <p:nvPr/>
        </p:nvPicPr>
        <p:blipFill>
          <a:blip r:embed="rId6"/>
          <a:stretch>
            <a:fillRect/>
          </a:stretch>
        </p:blipFill>
        <p:spPr>
          <a:xfrm>
            <a:off x="2394007" y="6030711"/>
            <a:ext cx="558149" cy="522810"/>
          </a:xfrm>
          <a:prstGeom prst="rect">
            <a:avLst/>
          </a:prstGeom>
        </p:spPr>
      </p:pic>
      <p:pic>
        <p:nvPicPr>
          <p:cNvPr id="12" name="Immagine 11"/>
          <p:cNvPicPr>
            <a:picLocks noChangeAspect="1"/>
          </p:cNvPicPr>
          <p:nvPr/>
        </p:nvPicPr>
        <p:blipFill rotWithShape="1">
          <a:blip r:embed="rId7"/>
          <a:srcRect t="1" b="806"/>
          <a:stretch/>
        </p:blipFill>
        <p:spPr>
          <a:xfrm>
            <a:off x="2869749" y="5890049"/>
            <a:ext cx="615742" cy="663472"/>
          </a:xfrm>
          <a:prstGeom prst="rect">
            <a:avLst/>
          </a:prstGeom>
        </p:spPr>
      </p:pic>
      <p:pic>
        <p:nvPicPr>
          <p:cNvPr id="13" name="Immagine 12"/>
          <p:cNvPicPr>
            <a:picLocks noChangeAspect="1"/>
          </p:cNvPicPr>
          <p:nvPr/>
        </p:nvPicPr>
        <p:blipFill>
          <a:blip r:embed="rId8"/>
          <a:stretch>
            <a:fillRect/>
          </a:stretch>
        </p:blipFill>
        <p:spPr>
          <a:xfrm>
            <a:off x="3379971" y="5842955"/>
            <a:ext cx="727089" cy="741318"/>
          </a:xfrm>
          <a:prstGeom prst="rect">
            <a:avLst/>
          </a:prstGeom>
        </p:spPr>
      </p:pic>
    </p:spTree>
    <p:extLst>
      <p:ext uri="{BB962C8B-B14F-4D97-AF65-F5344CB8AC3E}">
        <p14:creationId xmlns:p14="http://schemas.microsoft.com/office/powerpoint/2010/main" val="687588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27</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7285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28</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3808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29</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823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30</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1458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31</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5062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32</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3989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33</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6760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34</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0285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35</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4442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36</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813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 y="0"/>
            <a:ext cx="12030235"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Sottotitolo 2"/>
          <p:cNvSpPr txBox="1">
            <a:spLocks/>
          </p:cNvSpPr>
          <p:nvPr/>
        </p:nvSpPr>
        <p:spPr>
          <a:xfrm>
            <a:off x="163534" y="152400"/>
            <a:ext cx="11466491" cy="4468232"/>
          </a:xfrm>
          <a:prstGeom prst="rect">
            <a:avLst/>
          </a:prstGeom>
          <a:solidFill>
            <a:srgbClr val="462678"/>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600" b="1" dirty="0">
                <a:solidFill>
                  <a:schemeClr val="bg1"/>
                </a:solidFill>
                <a:latin typeface="Tahoma" panose="020B0604030504040204" pitchFamily="34" charset="0"/>
                <a:ea typeface="Tahoma" panose="020B0604030504040204" pitchFamily="34" charset="0"/>
                <a:cs typeface="Tahoma" panose="020B0604030504040204" pitchFamily="34" charset="0"/>
              </a:rPr>
              <a:t>SCOPO DEL GIOCO:</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raccogliere e portare a termine delle “sfide” personali o con la propria comunità.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b="1" dirty="0">
                <a:solidFill>
                  <a:schemeClr val="bg1"/>
                </a:solidFill>
                <a:latin typeface="Tahoma" panose="020B0604030504040204" pitchFamily="34" charset="0"/>
                <a:ea typeface="Tahoma" panose="020B0604030504040204" pitchFamily="34" charset="0"/>
                <a:cs typeface="Tahoma" panose="020B0604030504040204" pitchFamily="34" charset="0"/>
              </a:rPr>
              <a:t>AVVERTENZE:</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il gioco è un’idea da affinare e costruire! Partite dalle vostre idee, dalle vostre esigenze e adattatelo!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b="1" dirty="0">
                <a:solidFill>
                  <a:schemeClr val="bg1"/>
                </a:solidFill>
                <a:latin typeface="Tahoma" panose="020B0604030504040204" pitchFamily="34" charset="0"/>
                <a:ea typeface="Tahoma" panose="020B0604030504040204" pitchFamily="34" charset="0"/>
                <a:cs typeface="Tahoma" panose="020B0604030504040204" pitchFamily="34" charset="0"/>
              </a:rPr>
              <a:t>MODALITA’: </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b="1" dirty="0">
                <a:solidFill>
                  <a:schemeClr val="bg1"/>
                </a:solidFill>
                <a:latin typeface="Tahoma" panose="020B0604030504040204" pitchFamily="34" charset="0"/>
                <a:ea typeface="Tahoma" panose="020B0604030504040204" pitchFamily="34" charset="0"/>
                <a:cs typeface="Tahoma" panose="020B0604030504040204" pitchFamily="34" charset="0"/>
              </a:rPr>
              <a:t>Una persona della comunità gestisce il “tabellone” di gioco</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può far riferimento a una mappa come quella contenuta nella presentazione allegata da condividere con tutti. Nella stessa presentazione sono contenute delle sezioni corrispondenti alle stanze della casa (=ambiti del quotidiano) e all’interno di ciascuna una serie di slide, ciascuna contenente una sfida.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b="1" dirty="0">
                <a:solidFill>
                  <a:schemeClr val="bg1"/>
                </a:solidFill>
                <a:latin typeface="Tahoma" panose="020B0604030504040204" pitchFamily="34" charset="0"/>
                <a:ea typeface="Tahoma" panose="020B0604030504040204" pitchFamily="34" charset="0"/>
                <a:cs typeface="Tahoma" panose="020B0604030504040204" pitchFamily="34" charset="0"/>
              </a:rPr>
              <a:t>Durante la riunione un giocatore seleziona un colore (giallo, rosso, verde, blu, rosa) e quindi una determinata stanza</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da cui si identificherà la sua sfida della settimana. Per estrarre il colore si possono utilizzare modalità originali. Suggeriamo: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Twister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La </a:t>
            </a:r>
            <a:r>
              <a:rPr lang="it-IT" sz="1600" dirty="0" err="1">
                <a:solidFill>
                  <a:schemeClr val="bg1"/>
                </a:solidFill>
                <a:latin typeface="Tahoma" panose="020B0604030504040204" pitchFamily="34" charset="0"/>
                <a:ea typeface="Tahoma" panose="020B0604030504040204" pitchFamily="34" charset="0"/>
                <a:cs typeface="Tahoma" panose="020B0604030504040204" pitchFamily="34" charset="0"/>
              </a:rPr>
              <a:t>app</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“Spin the </a:t>
            </a:r>
            <a:r>
              <a:rPr lang="it-IT" sz="1600" dirty="0" err="1">
                <a:solidFill>
                  <a:schemeClr val="bg1"/>
                </a:solidFill>
                <a:latin typeface="Tahoma" panose="020B0604030504040204" pitchFamily="34" charset="0"/>
                <a:ea typeface="Tahoma" panose="020B0604030504040204" pitchFamily="34" charset="0"/>
                <a:cs typeface="Tahoma" panose="020B0604030504040204" pitchFamily="34" charset="0"/>
              </a:rPr>
              <a:t>bottle</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Il sito: </a:t>
            </a:r>
            <a:r>
              <a:rPr lang="it-IT" sz="1600" u="sng" dirty="0">
                <a:solidFill>
                  <a:schemeClr val="bg1"/>
                </a:solidFill>
                <a:latin typeface="Tahoma" panose="020B0604030504040204" pitchFamily="34" charset="0"/>
                <a:ea typeface="Tahoma" panose="020B0604030504040204" pitchFamily="34" charset="0"/>
                <a:cs typeface="Tahoma" panose="020B0604030504040204" pitchFamily="34" charset="0"/>
                <a:hlinkClick r:id="rId3"/>
              </a:rPr>
              <a:t>https://dice.virtuworld.net/colors/</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Entrando nella stanza si troveranno in un “tabellone di gioco” alcune caselle colorate.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b="1" dirty="0">
                <a:solidFill>
                  <a:schemeClr val="bg1"/>
                </a:solidFill>
                <a:latin typeface="Tahoma" panose="020B0604030504040204" pitchFamily="34" charset="0"/>
                <a:ea typeface="Tahoma" panose="020B0604030504040204" pitchFamily="34" charset="0"/>
                <a:cs typeface="Tahoma" panose="020B0604030504040204" pitchFamily="34" charset="0"/>
              </a:rPr>
              <a:t>Il giocatore o il direttore del gioco sceglie una delle caselle colorate.</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A voi la fantasia di scegliere la modalità di estrazione…</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A ciascuna corrisponde una carta-sfida. Le caselle vuote non hanno attività “pensate” ma potranno essere riempite dalla comunità stessa, con idee originali, legate al proprio territorio, alla propria comunità, </a:t>
            </a:r>
            <a:r>
              <a:rPr lang="it-IT" sz="1600" dirty="0" err="1">
                <a:solidFill>
                  <a:schemeClr val="bg1"/>
                </a:solidFill>
                <a:latin typeface="Tahoma" panose="020B0604030504040204" pitchFamily="34" charset="0"/>
                <a:ea typeface="Tahoma" panose="020B0604030504040204" pitchFamily="34" charset="0"/>
                <a:cs typeface="Tahoma" panose="020B0604030504040204" pitchFamily="34" charset="0"/>
              </a:rPr>
              <a:t>etc</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potranno anche essere aggiunte delle carte jolly lasciando libertà al giocatore di scegliere la propria sfida.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Le “nuove sfide” potranno facilmente essere integrate nella presentazione (aggiungendo diapositive o eliminandone alcune non adatte o già realizzate, etc.).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b="1" dirty="0">
                <a:solidFill>
                  <a:schemeClr val="bg1"/>
                </a:solidFill>
                <a:latin typeface="Tahoma" panose="020B0604030504040204" pitchFamily="34" charset="0"/>
                <a:ea typeface="Tahoma" panose="020B0604030504040204" pitchFamily="34" charset="0"/>
                <a:cs typeface="Tahoma" panose="020B0604030504040204" pitchFamily="34" charset="0"/>
              </a:rPr>
              <a:t>Si legge quindi la sfida assegnata</a:t>
            </a: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da realizzare nella settimana.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1600" dirty="0">
                <a:solidFill>
                  <a:schemeClr val="bg1"/>
                </a:solidFill>
                <a:latin typeface="Tahoma" panose="020B0604030504040204" pitchFamily="34" charset="0"/>
                <a:ea typeface="Tahoma" panose="020B0604030504040204" pitchFamily="34" charset="0"/>
                <a:cs typeface="Tahoma" panose="020B0604030504040204" pitchFamily="34" charset="0"/>
              </a:rPr>
              <a:t>Alla riunione successiva potrete quindi verificare il raggiungimento della sfida assegnata… e ripartire con una nuova!</a:t>
            </a:r>
            <a:r>
              <a:rPr lang="it-IT" sz="2800" dirty="0">
                <a:latin typeface="Tahoma" panose="020B0604030504040204" pitchFamily="34" charset="0"/>
                <a:ea typeface="Tahoma" panose="020B0604030504040204" pitchFamily="34" charset="0"/>
                <a:cs typeface="Tahoma" panose="020B0604030504040204" pitchFamily="34" charset="0"/>
              </a:rPr>
              <a:t> </a:t>
            </a:r>
            <a:endParaRPr lang="it-IT"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9570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37</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8515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38</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199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39</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2626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40</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6764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41</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3807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42</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366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43</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7538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44</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7412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45</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2509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46</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628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3040" y="508000"/>
            <a:ext cx="11470640" cy="5806123"/>
          </a:xfrm>
        </p:spPr>
        <p:txBody>
          <a:bodyPr anchor="t">
            <a:noAutofit/>
          </a:bodyPr>
          <a:lstStyle/>
          <a:p>
            <a:pPr algn="l" fontAlgn="base"/>
            <a:r>
              <a:rPr lang="it-IT" sz="1200" dirty="0">
                <a:latin typeface="Tahoma" panose="020B0604030504040204" pitchFamily="34" charset="0"/>
                <a:ea typeface="Tahoma" panose="020B0604030504040204" pitchFamily="34" charset="0"/>
                <a:cs typeface="Tahoma" panose="020B0604030504040204" pitchFamily="34" charset="0"/>
              </a:rPr>
              <a:t>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b="1" dirty="0">
                <a:latin typeface="Tahoma" panose="020B0604030504040204" pitchFamily="34" charset="0"/>
                <a:ea typeface="Tahoma" panose="020B0604030504040204" pitchFamily="34" charset="0"/>
                <a:cs typeface="Tahoma" panose="020B0604030504040204" pitchFamily="34" charset="0"/>
              </a:rPr>
              <a:t>SCOPO DEL GIOCO:</a:t>
            </a:r>
            <a:r>
              <a:rPr lang="it-IT" sz="1200" dirty="0">
                <a:latin typeface="Tahoma" panose="020B0604030504040204" pitchFamily="34" charset="0"/>
                <a:ea typeface="Tahoma" panose="020B0604030504040204" pitchFamily="34" charset="0"/>
                <a:cs typeface="Tahoma" panose="020B0604030504040204" pitchFamily="34" charset="0"/>
              </a:rPr>
              <a:t> raccogliere e portare a termine delle “sfide” personali o con la propria comunità.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b="1" dirty="0">
                <a:latin typeface="Tahoma" panose="020B0604030504040204" pitchFamily="34" charset="0"/>
                <a:ea typeface="Tahoma" panose="020B0604030504040204" pitchFamily="34" charset="0"/>
                <a:cs typeface="Tahoma" panose="020B0604030504040204" pitchFamily="34" charset="0"/>
              </a:rPr>
              <a:t>AVVERTENZE:</a:t>
            </a:r>
            <a:r>
              <a:rPr lang="it-IT" sz="1200" dirty="0">
                <a:latin typeface="Tahoma" panose="020B0604030504040204" pitchFamily="34" charset="0"/>
                <a:ea typeface="Tahoma" panose="020B0604030504040204" pitchFamily="34" charset="0"/>
                <a:cs typeface="Tahoma" panose="020B0604030504040204" pitchFamily="34" charset="0"/>
              </a:rPr>
              <a:t> il gioco è un’idea da affinare e costruire! Partite dalle vostre idee, dalle vostre esigenze e adattatelo!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b="1" dirty="0">
                <a:latin typeface="Tahoma" panose="020B0604030504040204" pitchFamily="34" charset="0"/>
                <a:ea typeface="Tahoma" panose="020B0604030504040204" pitchFamily="34" charset="0"/>
                <a:cs typeface="Tahoma" panose="020B0604030504040204" pitchFamily="34" charset="0"/>
              </a:rPr>
              <a:t>MODALITA’: </a:t>
            </a:r>
            <a:r>
              <a:rPr lang="it-IT" sz="1200" dirty="0">
                <a:latin typeface="Tahoma" panose="020B0604030504040204" pitchFamily="34" charset="0"/>
                <a:ea typeface="Tahoma" panose="020B0604030504040204" pitchFamily="34" charset="0"/>
                <a:cs typeface="Tahoma" panose="020B0604030504040204" pitchFamily="34" charset="0"/>
              </a:rPr>
              <a:t>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b="1" dirty="0">
                <a:latin typeface="Tahoma" panose="020B0604030504040204" pitchFamily="34" charset="0"/>
                <a:ea typeface="Tahoma" panose="020B0604030504040204" pitchFamily="34" charset="0"/>
                <a:cs typeface="Tahoma" panose="020B0604030504040204" pitchFamily="34" charset="0"/>
              </a:rPr>
              <a:t>Una persona della comunità gestisce il “tabellone” di gioco</a:t>
            </a:r>
            <a:r>
              <a:rPr lang="it-IT" sz="1200" dirty="0">
                <a:latin typeface="Tahoma" panose="020B0604030504040204" pitchFamily="34" charset="0"/>
                <a:ea typeface="Tahoma" panose="020B0604030504040204" pitchFamily="34" charset="0"/>
                <a:cs typeface="Tahoma" panose="020B0604030504040204" pitchFamily="34" charset="0"/>
              </a:rPr>
              <a:t>: può far riferimento a una mappa come quella contenuta nella presentazione allegata da condividere con tutti. Nella stessa presentazione sono contenute delle sezioni corrispondenti alle stanze della casa (=ambiti del quotidiano) e all’interno di ciascuna una serie di slide, ciascuna contenente una sfida.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b="1" dirty="0">
                <a:latin typeface="Tahoma" panose="020B0604030504040204" pitchFamily="34" charset="0"/>
                <a:ea typeface="Tahoma" panose="020B0604030504040204" pitchFamily="34" charset="0"/>
                <a:cs typeface="Tahoma" panose="020B0604030504040204" pitchFamily="34" charset="0"/>
              </a:rPr>
              <a:t>Durante la riunione un giocatore seleziona un colore (giallo, rosso, verde, blu, rosa) e quindi una determinata stanza</a:t>
            </a:r>
            <a:r>
              <a:rPr lang="it-IT" sz="1200" dirty="0">
                <a:latin typeface="Tahoma" panose="020B0604030504040204" pitchFamily="34" charset="0"/>
                <a:ea typeface="Tahoma" panose="020B0604030504040204" pitchFamily="34" charset="0"/>
                <a:cs typeface="Tahoma" panose="020B0604030504040204" pitchFamily="34" charset="0"/>
              </a:rPr>
              <a:t> da cui si identificherà la sua sfida della settimana. Per estrarre il colore si possono utilizzare modalità originali. Suggeriamo: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Twister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La </a:t>
            </a:r>
            <a:r>
              <a:rPr lang="it-IT" sz="1200" dirty="0" err="1">
                <a:latin typeface="Tahoma" panose="020B0604030504040204" pitchFamily="34" charset="0"/>
                <a:ea typeface="Tahoma" panose="020B0604030504040204" pitchFamily="34" charset="0"/>
                <a:cs typeface="Tahoma" panose="020B0604030504040204" pitchFamily="34" charset="0"/>
              </a:rPr>
              <a:t>app</a:t>
            </a:r>
            <a:r>
              <a:rPr lang="it-IT" sz="1200" dirty="0">
                <a:latin typeface="Tahoma" panose="020B0604030504040204" pitchFamily="34" charset="0"/>
                <a:ea typeface="Tahoma" panose="020B0604030504040204" pitchFamily="34" charset="0"/>
                <a:cs typeface="Tahoma" panose="020B0604030504040204" pitchFamily="34" charset="0"/>
              </a:rPr>
              <a:t> “Spin the </a:t>
            </a:r>
            <a:r>
              <a:rPr lang="it-IT" sz="1200" dirty="0" err="1">
                <a:latin typeface="Tahoma" panose="020B0604030504040204" pitchFamily="34" charset="0"/>
                <a:ea typeface="Tahoma" panose="020B0604030504040204" pitchFamily="34" charset="0"/>
                <a:cs typeface="Tahoma" panose="020B0604030504040204" pitchFamily="34" charset="0"/>
              </a:rPr>
              <a:t>bottle</a:t>
            </a:r>
            <a:r>
              <a:rPr lang="it-IT" sz="1200" dirty="0">
                <a:latin typeface="Tahoma" panose="020B0604030504040204" pitchFamily="34" charset="0"/>
                <a:ea typeface="Tahoma" panose="020B0604030504040204" pitchFamily="34" charset="0"/>
                <a:cs typeface="Tahoma" panose="020B0604030504040204" pitchFamily="34" charset="0"/>
              </a:rPr>
              <a:t>”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Il sito: </a:t>
            </a:r>
            <a:r>
              <a:rPr lang="it-IT" sz="1200" u="sng" dirty="0">
                <a:latin typeface="Tahoma" panose="020B0604030504040204" pitchFamily="34" charset="0"/>
                <a:ea typeface="Tahoma" panose="020B0604030504040204" pitchFamily="34" charset="0"/>
                <a:cs typeface="Tahoma" panose="020B0604030504040204" pitchFamily="34" charset="0"/>
                <a:hlinkClick r:id="rId2"/>
              </a:rPr>
              <a:t>https://dice.virtuworld.net/colors/</a:t>
            </a:r>
            <a:r>
              <a:rPr lang="it-IT" sz="1200" dirty="0">
                <a:latin typeface="Tahoma" panose="020B0604030504040204" pitchFamily="34" charset="0"/>
                <a:ea typeface="Tahoma" panose="020B0604030504040204" pitchFamily="34" charset="0"/>
                <a:cs typeface="Tahoma" panose="020B0604030504040204" pitchFamily="34" charset="0"/>
              </a:rPr>
              <a:t>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Entrando nella stanza si troveranno in un “tabellone di gioco” alcune caselle colorate.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b="1" dirty="0">
                <a:latin typeface="Tahoma" panose="020B0604030504040204" pitchFamily="34" charset="0"/>
                <a:ea typeface="Tahoma" panose="020B0604030504040204" pitchFamily="34" charset="0"/>
                <a:cs typeface="Tahoma" panose="020B0604030504040204" pitchFamily="34" charset="0"/>
              </a:rPr>
              <a:t>Il giocatore o il direttore del gioco sceglie una delle caselle colorate.</a:t>
            </a:r>
            <a:r>
              <a:rPr lang="it-IT" sz="1200" dirty="0">
                <a:latin typeface="Tahoma" panose="020B0604030504040204" pitchFamily="34" charset="0"/>
                <a:ea typeface="Tahoma" panose="020B0604030504040204" pitchFamily="34" charset="0"/>
                <a:cs typeface="Tahoma" panose="020B0604030504040204" pitchFamily="34" charset="0"/>
              </a:rPr>
              <a:t> A voi la fantasia di scegliere la modalità di estrazione…</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A ciascuna corrisponde una carta-sfida. Le caselle vuote non hanno attività “pensate” ma potranno essere riempite dalla comunità stessa, con idee originali, legate al proprio territorio, alla propria comunità, </a:t>
            </a:r>
            <a:r>
              <a:rPr lang="it-IT" sz="1200" dirty="0" err="1">
                <a:latin typeface="Tahoma" panose="020B0604030504040204" pitchFamily="34" charset="0"/>
                <a:ea typeface="Tahoma" panose="020B0604030504040204" pitchFamily="34" charset="0"/>
                <a:cs typeface="Tahoma" panose="020B0604030504040204" pitchFamily="34" charset="0"/>
              </a:rPr>
              <a:t>etc</a:t>
            </a:r>
            <a:r>
              <a:rPr lang="it-IT" sz="1200" dirty="0">
                <a:latin typeface="Tahoma" panose="020B0604030504040204" pitchFamily="34" charset="0"/>
                <a:ea typeface="Tahoma" panose="020B0604030504040204" pitchFamily="34" charset="0"/>
                <a:cs typeface="Tahoma" panose="020B0604030504040204" pitchFamily="34" charset="0"/>
              </a:rPr>
              <a:t>; potranno anche essere aggiunte delle carte jolly lasciando libertà al giocatore di scegliere la propria sfida.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Le “nuove sfide” potranno facilmente essere integrate nella presentazione (aggiungendo diapositive o eliminandone alcune non adatte o già realizzate, etc.).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b="1" dirty="0">
                <a:latin typeface="Tahoma" panose="020B0604030504040204" pitchFamily="34" charset="0"/>
                <a:ea typeface="Tahoma" panose="020B0604030504040204" pitchFamily="34" charset="0"/>
                <a:cs typeface="Tahoma" panose="020B0604030504040204" pitchFamily="34" charset="0"/>
              </a:rPr>
              <a:t>Si legge quindi la sfida assegnata</a:t>
            </a:r>
            <a:r>
              <a:rPr lang="it-IT" sz="1200" dirty="0">
                <a:latin typeface="Tahoma" panose="020B0604030504040204" pitchFamily="34" charset="0"/>
                <a:ea typeface="Tahoma" panose="020B0604030504040204" pitchFamily="34" charset="0"/>
                <a:cs typeface="Tahoma" panose="020B0604030504040204" pitchFamily="34" charset="0"/>
              </a:rPr>
              <a:t> da realizzare nella settimana.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 </a:t>
            </a:r>
            <a:br>
              <a:rPr lang="it-IT" sz="1200" dirty="0">
                <a:latin typeface="Tahoma" panose="020B0604030504040204" pitchFamily="34" charset="0"/>
                <a:ea typeface="Tahoma" panose="020B0604030504040204" pitchFamily="34" charset="0"/>
                <a:cs typeface="Tahoma" panose="020B0604030504040204" pitchFamily="34" charset="0"/>
              </a:rPr>
            </a:br>
            <a:r>
              <a:rPr lang="it-IT" sz="1200" dirty="0">
                <a:latin typeface="Tahoma" panose="020B0604030504040204" pitchFamily="34" charset="0"/>
                <a:ea typeface="Tahoma" panose="020B0604030504040204" pitchFamily="34" charset="0"/>
                <a:cs typeface="Tahoma" panose="020B0604030504040204" pitchFamily="34" charset="0"/>
              </a:rPr>
              <a:t>Alla riunione successiva potrete quindi verificare il raggiungimento della sfida assegnata… e ripartire con una nuova! </a:t>
            </a:r>
            <a:br>
              <a:rPr lang="it-IT" sz="1200" dirty="0">
                <a:latin typeface="Tahoma" panose="020B0604030504040204" pitchFamily="34" charset="0"/>
                <a:ea typeface="Tahoma" panose="020B0604030504040204" pitchFamily="34" charset="0"/>
                <a:cs typeface="Tahoma" panose="020B0604030504040204" pitchFamily="34" charset="0"/>
              </a:rPr>
            </a:br>
            <a:endParaRPr lang="it-IT" sz="12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pic>
        <p:nvPicPr>
          <p:cNvPr id="6" name="Immagine 5" descr="Macintosh HD:Users:lauracamillucci:.dropbox-two:Dropbox:Agesci - logo:TEMPLATE CONTENUTI:Template 1 step:Template 2 step:Utili per Word:utiliAgesci-26.jpg"/>
          <p:cNvPicPr/>
          <p:nvPr/>
        </p:nvPicPr>
        <p:blipFill>
          <a:blip r:embed="rId3">
            <a:extLst>
              <a:ext uri="{28A0092B-C50C-407E-A947-70E740481C1C}">
                <a14:useLocalDpi xmlns:a14="http://schemas.microsoft.com/office/drawing/2010/main" val="0"/>
              </a:ext>
            </a:extLst>
          </a:blip>
          <a:srcRect/>
          <a:stretch>
            <a:fillRect/>
          </a:stretch>
        </p:blipFill>
        <p:spPr bwMode="auto">
          <a:xfrm>
            <a:off x="0" y="708"/>
            <a:ext cx="12192000" cy="400766"/>
          </a:xfrm>
          <a:prstGeom prst="rect">
            <a:avLst/>
          </a:prstGeom>
          <a:noFill/>
          <a:ln>
            <a:noFill/>
          </a:ln>
        </p:spPr>
      </p:pic>
    </p:spTree>
    <p:extLst>
      <p:ext uri="{BB962C8B-B14F-4D97-AF65-F5344CB8AC3E}">
        <p14:creationId xmlns:p14="http://schemas.microsoft.com/office/powerpoint/2010/main" val="16812069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47</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37736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216589" y="321757"/>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258D5"/>
                </a:solidFill>
                <a:latin typeface="Tahoma" panose="020B0604030504040204" pitchFamily="34" charset="0"/>
                <a:ea typeface="Tahoma" panose="020B0604030504040204" pitchFamily="34" charset="0"/>
                <a:cs typeface="Tahoma" panose="020B0604030504040204" pitchFamily="34" charset="0"/>
              </a:rPr>
              <a:t>Stanza del Servizio</a:t>
            </a:r>
            <a:endParaRPr lang="it-IT" sz="40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111162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48</a:t>
            </a:r>
            <a:endParaRPr lang="it-IT" sz="5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89278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COMPETENZE DA CONDIVIDERE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Riscopro alcune delle competenze sviluppate negli anni del Branco/ Cerchio o del Reparto e le ”rispolvero” e le rafforzo, condividendo un piccolo “tutorial” per il resto della comunità R/S e proponendo una piccola attività manuale o la conoscenza di una nuova competenza.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3466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rPr>
              <a:t>2</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SPORT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Faccio attività sportiva in casa per mantenermi in forma (posso attingere ad alcuni spunti sul web).</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59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3</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MUSICA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Riprendo in mano quello strumento musicale messo da parte da un po’di tempo.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04468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rPr>
              <a:t>4</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CANTA TU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Recupero sul web qualche canto della tradizione scout e propongo di impararlo anche alla mia comunità R/S.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7979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5</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“CARTA E PENNA”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Scrivo piccoli racconti da condividere in famiglia.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94228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rPr>
              <a:t>6</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DOLCEZZE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Preparo un dolce da mangiare insieme a colazione con la mia famiglia.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0288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7</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IL PRANZO E’ SERVITO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Cerco qualche ricetta e preparo un piatto per la famiglia (magari il piatto preferito di qualcuno di loro!).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86035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rPr>
              <a:t>8</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PASTA DI SALE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Con la pasta di sale (1 tazza di sale fino + 2 tazze di farina bianca + 3/4 di tazza di acqua) preparo dei segnaposto per un pranzo della domenica.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741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8" name="Immagine 5"/>
          <p:cNvPicPr>
            <a:picLocks noChangeAspect="1" noChangeArrowheads="1"/>
          </p:cNvPicPr>
          <p:nvPr/>
        </p:nvPicPr>
        <p:blipFill rotWithShape="1">
          <a:blip r:embed="rId2">
            <a:extLst>
              <a:ext uri="{28A0092B-C50C-407E-A947-70E740481C1C}">
                <a14:useLocalDpi xmlns:a14="http://schemas.microsoft.com/office/drawing/2010/main" val="0"/>
              </a:ext>
            </a:extLst>
          </a:blip>
          <a:srcRect t="17325" r="4257" b="18896"/>
          <a:stretch/>
        </p:blipFill>
        <p:spPr bwMode="auto">
          <a:xfrm rot="5400000">
            <a:off x="2698359" y="-844266"/>
            <a:ext cx="6356019" cy="8023421"/>
          </a:xfrm>
          <a:prstGeom prst="rect">
            <a:avLst/>
          </a:prstGeom>
          <a:noFill/>
          <a:extLst>
            <a:ext uri="{909E8E84-426E-40DD-AFC4-6F175D3DCCD1}">
              <a14:hiddenFill xmlns:a14="http://schemas.microsoft.com/office/drawing/2010/main">
                <a:solidFill>
                  <a:srgbClr val="FFFFFF"/>
                </a:solidFill>
              </a14:hiddenFill>
            </a:ext>
          </a:extLst>
        </p:spPr>
      </p:pic>
      <p:pic>
        <p:nvPicPr>
          <p:cNvPr id="154" name="Immagine 153" descr="Macintosh HD:Users:lauracamillucci:.dropbox-two:Dropbox:Agesci - logo:TEMPLATE CONTENUTI:Template 1 step:Template 2 step:Utili per Word:utiliAgesci-26.jpg"/>
          <p:cNvPicPr/>
          <p:nvPr/>
        </p:nvPicPr>
        <p:blipFill>
          <a:blip r:embed="rId3">
            <a:extLst>
              <a:ext uri="{28A0092B-C50C-407E-A947-70E740481C1C}">
                <a14:useLocalDpi xmlns:a14="http://schemas.microsoft.com/office/drawing/2010/main" val="0"/>
              </a:ext>
            </a:extLst>
          </a:blip>
          <a:srcRect/>
          <a:stretch>
            <a:fillRect/>
          </a:stretch>
        </p:blipFill>
        <p:spPr bwMode="auto">
          <a:xfrm>
            <a:off x="-8424" y="6334258"/>
            <a:ext cx="12192000" cy="555891"/>
          </a:xfrm>
          <a:prstGeom prst="rect">
            <a:avLst/>
          </a:prstGeom>
          <a:noFill/>
          <a:ln>
            <a:noFill/>
          </a:ln>
        </p:spPr>
      </p:pic>
      <p:sp>
        <p:nvSpPr>
          <p:cNvPr id="90" name="Rectangle 172"/>
          <p:cNvSpPr>
            <a:spLocks noChangeArrowheads="1"/>
          </p:cNvSpPr>
          <p:nvPr/>
        </p:nvSpPr>
        <p:spPr bwMode="auto">
          <a:xfrm rot="5400000">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51" name="CasellaDiTesto 350">
            <a:hlinkClick r:id="rId4" action="ppaction://hlinksldjump"/>
          </p:cNvPr>
          <p:cNvSpPr txBox="1"/>
          <p:nvPr/>
        </p:nvSpPr>
        <p:spPr>
          <a:xfrm>
            <a:off x="2403902" y="491334"/>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52" name="CasellaDiTesto 351">
            <a:hlinkClick r:id="rId5" action="ppaction://hlinksldjump"/>
          </p:cNvPr>
          <p:cNvSpPr txBox="1"/>
          <p:nvPr/>
        </p:nvSpPr>
        <p:spPr>
          <a:xfrm>
            <a:off x="2942862" y="491332"/>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rPr>
              <a:t>2</a:t>
            </a:r>
          </a:p>
        </p:txBody>
      </p:sp>
      <p:sp>
        <p:nvSpPr>
          <p:cNvPr id="353" name="CasellaDiTesto 352">
            <a:hlinkClick r:id="rId6" action="ppaction://hlinksldjump"/>
          </p:cNvPr>
          <p:cNvSpPr txBox="1"/>
          <p:nvPr/>
        </p:nvSpPr>
        <p:spPr>
          <a:xfrm>
            <a:off x="3489472" y="491333"/>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3</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54" name="CasellaDiTesto 353">
            <a:hlinkClick r:id="rId7" action="ppaction://hlinksldjump"/>
          </p:cNvPr>
          <p:cNvSpPr txBox="1"/>
          <p:nvPr/>
        </p:nvSpPr>
        <p:spPr>
          <a:xfrm>
            <a:off x="4027517" y="491331"/>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rPr>
              <a:t>4</a:t>
            </a:r>
          </a:p>
        </p:txBody>
      </p:sp>
      <p:sp>
        <p:nvSpPr>
          <p:cNvPr id="356" name="CasellaDiTesto 355">
            <a:hlinkClick r:id="rId8" action="ppaction://hlinksldjump"/>
          </p:cNvPr>
          <p:cNvSpPr txBox="1"/>
          <p:nvPr/>
        </p:nvSpPr>
        <p:spPr>
          <a:xfrm>
            <a:off x="2403902" y="902955"/>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rPr>
              <a:t>5</a:t>
            </a:r>
          </a:p>
        </p:txBody>
      </p:sp>
      <p:sp>
        <p:nvSpPr>
          <p:cNvPr id="357" name="CasellaDiTesto 356">
            <a:hlinkClick r:id="rId9" action="ppaction://hlinksldjump"/>
          </p:cNvPr>
          <p:cNvSpPr txBox="1"/>
          <p:nvPr/>
        </p:nvSpPr>
        <p:spPr>
          <a:xfrm>
            <a:off x="2942862" y="902953"/>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6</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58" name="CasellaDiTesto 357">
            <a:hlinkClick r:id="rId10" action="ppaction://hlinksldjump"/>
          </p:cNvPr>
          <p:cNvSpPr txBox="1"/>
          <p:nvPr/>
        </p:nvSpPr>
        <p:spPr>
          <a:xfrm>
            <a:off x="3489472" y="902954"/>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7</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59" name="CasellaDiTesto 358">
            <a:hlinkClick r:id="rId11" action="ppaction://hlinksldjump"/>
          </p:cNvPr>
          <p:cNvSpPr txBox="1"/>
          <p:nvPr/>
        </p:nvSpPr>
        <p:spPr>
          <a:xfrm>
            <a:off x="4027517" y="902952"/>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rPr>
              <a:t>8</a:t>
            </a:r>
          </a:p>
        </p:txBody>
      </p:sp>
      <p:sp>
        <p:nvSpPr>
          <p:cNvPr id="373" name="CasellaDiTesto 372">
            <a:hlinkClick r:id="rId12" action="ppaction://hlinksldjump"/>
          </p:cNvPr>
          <p:cNvSpPr txBox="1"/>
          <p:nvPr/>
        </p:nvSpPr>
        <p:spPr>
          <a:xfrm>
            <a:off x="2403902" y="1318166"/>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rPr>
              <a:t>9</a:t>
            </a:r>
          </a:p>
        </p:txBody>
      </p:sp>
      <p:sp>
        <p:nvSpPr>
          <p:cNvPr id="374" name="CasellaDiTesto 373">
            <a:hlinkClick r:id="rId13" action="ppaction://hlinksldjump"/>
          </p:cNvPr>
          <p:cNvSpPr txBox="1"/>
          <p:nvPr/>
        </p:nvSpPr>
        <p:spPr>
          <a:xfrm>
            <a:off x="2942862" y="1318164"/>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10</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75" name="CasellaDiTesto 374">
            <a:hlinkClick r:id="rId14" action="ppaction://hlinksldjump"/>
          </p:cNvPr>
          <p:cNvSpPr txBox="1"/>
          <p:nvPr/>
        </p:nvSpPr>
        <p:spPr>
          <a:xfrm>
            <a:off x="3489472" y="1318165"/>
            <a:ext cx="497982" cy="340519"/>
          </a:xfrm>
          <a:prstGeom prst="roundRect">
            <a:avLst/>
          </a:prstGeom>
          <a:solidFill>
            <a:schemeClr val="accent4">
              <a:lumMod val="40000"/>
              <a:lumOff val="60000"/>
            </a:schemeClr>
          </a:solid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11</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76" name="CasellaDiTesto 375">
            <a:hlinkClick r:id="rId15" action="ppaction://hlinksldjump"/>
          </p:cNvPr>
          <p:cNvSpPr txBox="1"/>
          <p:nvPr/>
        </p:nvSpPr>
        <p:spPr>
          <a:xfrm>
            <a:off x="4027517" y="1318163"/>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12</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93" name="CasellaDiTesto 392">
            <a:hlinkClick r:id="rId16" action="ppaction://hlinksldjump"/>
          </p:cNvPr>
          <p:cNvSpPr txBox="1"/>
          <p:nvPr/>
        </p:nvSpPr>
        <p:spPr>
          <a:xfrm>
            <a:off x="7246290" y="3440232"/>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94" name="CasellaDiTesto 393">
            <a:hlinkClick r:id="rId17" action="ppaction://hlinksldjump"/>
          </p:cNvPr>
          <p:cNvSpPr txBox="1"/>
          <p:nvPr/>
        </p:nvSpPr>
        <p:spPr>
          <a:xfrm>
            <a:off x="7785250" y="3440230"/>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rPr>
              <a:t>2</a:t>
            </a:r>
          </a:p>
        </p:txBody>
      </p:sp>
      <p:sp>
        <p:nvSpPr>
          <p:cNvPr id="395" name="CasellaDiTesto 394">
            <a:hlinkClick r:id="rId18" action="ppaction://hlinksldjump"/>
          </p:cNvPr>
          <p:cNvSpPr txBox="1"/>
          <p:nvPr/>
        </p:nvSpPr>
        <p:spPr>
          <a:xfrm>
            <a:off x="8331860" y="3440231"/>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3</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96" name="CasellaDiTesto 395">
            <a:hlinkClick r:id="rId19" action="ppaction://hlinksldjump"/>
          </p:cNvPr>
          <p:cNvSpPr txBox="1"/>
          <p:nvPr/>
        </p:nvSpPr>
        <p:spPr>
          <a:xfrm>
            <a:off x="8869905" y="3440229"/>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rPr>
              <a:t>4</a:t>
            </a:r>
          </a:p>
        </p:txBody>
      </p:sp>
      <p:sp>
        <p:nvSpPr>
          <p:cNvPr id="397" name="CasellaDiTesto 396">
            <a:hlinkClick r:id="rId20" action="ppaction://hlinksldjump"/>
          </p:cNvPr>
          <p:cNvSpPr txBox="1"/>
          <p:nvPr/>
        </p:nvSpPr>
        <p:spPr>
          <a:xfrm>
            <a:off x="7246290" y="3851853"/>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rPr>
              <a:t>5</a:t>
            </a:r>
          </a:p>
        </p:txBody>
      </p:sp>
      <p:sp>
        <p:nvSpPr>
          <p:cNvPr id="398" name="CasellaDiTesto 397">
            <a:hlinkClick r:id="rId21" action="ppaction://hlinksldjump"/>
          </p:cNvPr>
          <p:cNvSpPr txBox="1"/>
          <p:nvPr/>
        </p:nvSpPr>
        <p:spPr>
          <a:xfrm>
            <a:off x="7785250" y="3851851"/>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6</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99" name="CasellaDiTesto 398">
            <a:hlinkClick r:id="rId22" action="ppaction://hlinksldjump"/>
          </p:cNvPr>
          <p:cNvSpPr txBox="1"/>
          <p:nvPr/>
        </p:nvSpPr>
        <p:spPr>
          <a:xfrm>
            <a:off x="8331860" y="3851852"/>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7</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00" name="CasellaDiTesto 399">
            <a:hlinkClick r:id="rId23" action="ppaction://hlinksldjump"/>
          </p:cNvPr>
          <p:cNvSpPr txBox="1"/>
          <p:nvPr/>
        </p:nvSpPr>
        <p:spPr>
          <a:xfrm>
            <a:off x="8869905" y="3851850"/>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rPr>
              <a:t>8</a:t>
            </a:r>
          </a:p>
        </p:txBody>
      </p:sp>
      <p:sp>
        <p:nvSpPr>
          <p:cNvPr id="401" name="CasellaDiTesto 400">
            <a:hlinkClick r:id="rId24" action="ppaction://hlinksldjump"/>
          </p:cNvPr>
          <p:cNvSpPr txBox="1"/>
          <p:nvPr/>
        </p:nvSpPr>
        <p:spPr>
          <a:xfrm>
            <a:off x="7246290" y="4267064"/>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rPr>
              <a:t>9</a:t>
            </a:r>
          </a:p>
        </p:txBody>
      </p:sp>
      <p:sp>
        <p:nvSpPr>
          <p:cNvPr id="402" name="CasellaDiTesto 401">
            <a:hlinkClick r:id="rId25" action="ppaction://hlinksldjump"/>
          </p:cNvPr>
          <p:cNvSpPr txBox="1"/>
          <p:nvPr/>
        </p:nvSpPr>
        <p:spPr>
          <a:xfrm>
            <a:off x="7785250" y="4267062"/>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10</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03" name="CasellaDiTesto 402">
            <a:hlinkClick r:id="rId26" action="ppaction://hlinksldjump"/>
          </p:cNvPr>
          <p:cNvSpPr txBox="1"/>
          <p:nvPr/>
        </p:nvSpPr>
        <p:spPr>
          <a:xfrm>
            <a:off x="8331860" y="4267063"/>
            <a:ext cx="497982" cy="340519"/>
          </a:xfrm>
          <a:prstGeom prst="roundRect">
            <a:avLst/>
          </a:prstGeom>
          <a:solidFill>
            <a:schemeClr val="accent1">
              <a:lumMod val="40000"/>
              <a:lumOff val="60000"/>
            </a:schemeClr>
          </a:solid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11</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04" name="CasellaDiTesto 403">
            <a:hlinkClick r:id="rId27" action="ppaction://hlinksldjump"/>
          </p:cNvPr>
          <p:cNvSpPr txBox="1"/>
          <p:nvPr/>
        </p:nvSpPr>
        <p:spPr>
          <a:xfrm>
            <a:off x="8869905" y="4267061"/>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12</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05" name="CasellaDiTesto 404">
            <a:hlinkClick r:id="rId28" action="ppaction://hlinksldjump"/>
          </p:cNvPr>
          <p:cNvSpPr txBox="1"/>
          <p:nvPr/>
        </p:nvSpPr>
        <p:spPr>
          <a:xfrm>
            <a:off x="7246290" y="4678685"/>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13</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06" name="CasellaDiTesto 405">
            <a:hlinkClick r:id="rId29" action="ppaction://hlinksldjump"/>
          </p:cNvPr>
          <p:cNvSpPr txBox="1"/>
          <p:nvPr/>
        </p:nvSpPr>
        <p:spPr>
          <a:xfrm>
            <a:off x="7785250" y="4678683"/>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14</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07" name="CasellaDiTesto 406">
            <a:hlinkClick r:id="rId30" action="ppaction://hlinksldjump"/>
          </p:cNvPr>
          <p:cNvSpPr txBox="1"/>
          <p:nvPr/>
        </p:nvSpPr>
        <p:spPr>
          <a:xfrm>
            <a:off x="8331860" y="4678684"/>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15</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08" name="CasellaDiTesto 407">
            <a:hlinkClick r:id="rId31" action="ppaction://hlinksldjump"/>
          </p:cNvPr>
          <p:cNvSpPr txBox="1"/>
          <p:nvPr/>
        </p:nvSpPr>
        <p:spPr>
          <a:xfrm>
            <a:off x="8869905" y="4678682"/>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16</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09" name="CasellaDiTesto 408">
            <a:hlinkClick r:id="rId32" action="ppaction://hlinksldjump"/>
          </p:cNvPr>
          <p:cNvSpPr txBox="1"/>
          <p:nvPr/>
        </p:nvSpPr>
        <p:spPr>
          <a:xfrm>
            <a:off x="7249528" y="5095442"/>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17</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10" name="CasellaDiTesto 409">
            <a:hlinkClick r:id="rId33" action="ppaction://hlinksldjump"/>
          </p:cNvPr>
          <p:cNvSpPr txBox="1"/>
          <p:nvPr/>
        </p:nvSpPr>
        <p:spPr>
          <a:xfrm>
            <a:off x="7788488" y="5095440"/>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18</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11" name="CasellaDiTesto 410">
            <a:hlinkClick r:id="rId34" action="ppaction://hlinksldjump"/>
          </p:cNvPr>
          <p:cNvSpPr txBox="1"/>
          <p:nvPr/>
        </p:nvSpPr>
        <p:spPr>
          <a:xfrm>
            <a:off x="8335098" y="5095441"/>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19</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12" name="CasellaDiTesto 411">
            <a:hlinkClick r:id="rId35" action="ppaction://hlinksldjump"/>
          </p:cNvPr>
          <p:cNvSpPr txBox="1"/>
          <p:nvPr/>
        </p:nvSpPr>
        <p:spPr>
          <a:xfrm>
            <a:off x="8873143" y="5095439"/>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14" name="CasellaDiTesto 413">
            <a:hlinkClick r:id="rId36" action="ppaction://hlinksldjump"/>
          </p:cNvPr>
          <p:cNvSpPr txBox="1"/>
          <p:nvPr/>
        </p:nvSpPr>
        <p:spPr>
          <a:xfrm>
            <a:off x="7259163" y="5510652"/>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21</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15" name="CasellaDiTesto 414">
            <a:hlinkClick r:id="rId37" action="ppaction://hlinksldjump"/>
          </p:cNvPr>
          <p:cNvSpPr txBox="1"/>
          <p:nvPr/>
        </p:nvSpPr>
        <p:spPr>
          <a:xfrm>
            <a:off x="7805773" y="5510653"/>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22</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16" name="CasellaDiTesto 415">
            <a:hlinkClick r:id="rId38" action="ppaction://hlinksldjump"/>
          </p:cNvPr>
          <p:cNvSpPr txBox="1"/>
          <p:nvPr/>
        </p:nvSpPr>
        <p:spPr>
          <a:xfrm>
            <a:off x="8343818" y="5510651"/>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23</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17" name="CasellaDiTesto 416"/>
          <p:cNvSpPr txBox="1"/>
          <p:nvPr/>
        </p:nvSpPr>
        <p:spPr>
          <a:xfrm>
            <a:off x="2400664" y="3440229"/>
            <a:ext cx="497982" cy="340519"/>
          </a:xfrm>
          <a:prstGeom prst="roundRect">
            <a:avLst/>
          </a:prstGeom>
          <a:solidFill>
            <a:schemeClr val="accent6">
              <a:lumMod val="40000"/>
              <a:lumOff val="60000"/>
            </a:schemeClr>
          </a:solid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418" name="CasellaDiTesto 417"/>
          <p:cNvSpPr txBox="1"/>
          <p:nvPr/>
        </p:nvSpPr>
        <p:spPr>
          <a:xfrm>
            <a:off x="2939624" y="3440227"/>
            <a:ext cx="497982" cy="340519"/>
          </a:xfrm>
          <a:prstGeom prst="roundRect">
            <a:avLst/>
          </a:prstGeom>
          <a:solidFill>
            <a:schemeClr val="accent6">
              <a:lumMod val="40000"/>
              <a:lumOff val="60000"/>
            </a:schemeClr>
          </a:solidFill>
          <a:ln>
            <a:solidFill>
              <a:srgbClr val="00B050"/>
            </a:solidFill>
          </a:ln>
        </p:spPr>
        <p:txBody>
          <a:bodyPr wrap="square" rtlCol="0">
            <a:spAutoFit/>
          </a:bodyPr>
          <a:lstStyle/>
          <a:p>
            <a:pPr algn="ctr"/>
            <a:r>
              <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rPr>
              <a:t>2</a:t>
            </a:r>
          </a:p>
        </p:txBody>
      </p:sp>
      <p:sp>
        <p:nvSpPr>
          <p:cNvPr id="419" name="CasellaDiTesto 418"/>
          <p:cNvSpPr txBox="1"/>
          <p:nvPr/>
        </p:nvSpPr>
        <p:spPr>
          <a:xfrm>
            <a:off x="3486234" y="3440228"/>
            <a:ext cx="497982" cy="340519"/>
          </a:xfrm>
          <a:prstGeom prst="roundRect">
            <a:avLst/>
          </a:prstGeom>
          <a:solidFill>
            <a:schemeClr val="accent6">
              <a:lumMod val="40000"/>
              <a:lumOff val="60000"/>
            </a:schemeClr>
          </a:solid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3</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420" name="CasellaDiTesto 419"/>
          <p:cNvSpPr txBox="1"/>
          <p:nvPr/>
        </p:nvSpPr>
        <p:spPr>
          <a:xfrm>
            <a:off x="4024279" y="3440226"/>
            <a:ext cx="497982" cy="340519"/>
          </a:xfrm>
          <a:prstGeom prst="roundRect">
            <a:avLst/>
          </a:prstGeom>
          <a:solidFill>
            <a:schemeClr val="accent6">
              <a:lumMod val="40000"/>
              <a:lumOff val="60000"/>
            </a:schemeClr>
          </a:solidFill>
          <a:ln>
            <a:solidFill>
              <a:srgbClr val="00B050"/>
            </a:solidFill>
          </a:ln>
        </p:spPr>
        <p:txBody>
          <a:bodyPr wrap="square" rtlCol="0">
            <a:spAutoFit/>
          </a:bodyPr>
          <a:lstStyle/>
          <a:p>
            <a:pPr algn="ctr"/>
            <a:r>
              <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rPr>
              <a:t>4</a:t>
            </a:r>
          </a:p>
        </p:txBody>
      </p:sp>
      <p:sp>
        <p:nvSpPr>
          <p:cNvPr id="421" name="CasellaDiTesto 420"/>
          <p:cNvSpPr txBox="1"/>
          <p:nvPr/>
        </p:nvSpPr>
        <p:spPr>
          <a:xfrm>
            <a:off x="2400664" y="3851850"/>
            <a:ext cx="497982" cy="340519"/>
          </a:xfrm>
          <a:prstGeom prst="roundRect">
            <a:avLst/>
          </a:prstGeom>
          <a:solidFill>
            <a:schemeClr val="accent6">
              <a:lumMod val="40000"/>
              <a:lumOff val="60000"/>
            </a:schemeClr>
          </a:solidFill>
          <a:ln>
            <a:solidFill>
              <a:srgbClr val="00B050"/>
            </a:solidFill>
          </a:ln>
        </p:spPr>
        <p:txBody>
          <a:bodyPr wrap="square" rtlCol="0">
            <a:spAutoFit/>
          </a:bodyPr>
          <a:lstStyle/>
          <a:p>
            <a:pPr algn="ctr"/>
            <a:r>
              <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rPr>
              <a:t>5</a:t>
            </a:r>
          </a:p>
        </p:txBody>
      </p:sp>
      <p:sp>
        <p:nvSpPr>
          <p:cNvPr id="422" name="CasellaDiTesto 421"/>
          <p:cNvSpPr txBox="1"/>
          <p:nvPr/>
        </p:nvSpPr>
        <p:spPr>
          <a:xfrm>
            <a:off x="2939624" y="3851848"/>
            <a:ext cx="497982" cy="340519"/>
          </a:xfrm>
          <a:prstGeom prst="roundRect">
            <a:avLst/>
          </a:prstGeom>
          <a:solidFill>
            <a:schemeClr val="accent6">
              <a:lumMod val="40000"/>
              <a:lumOff val="60000"/>
            </a:schemeClr>
          </a:solid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6</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423" name="CasellaDiTesto 422"/>
          <p:cNvSpPr txBox="1"/>
          <p:nvPr/>
        </p:nvSpPr>
        <p:spPr>
          <a:xfrm>
            <a:off x="3486234" y="3851849"/>
            <a:ext cx="497982" cy="340519"/>
          </a:xfrm>
          <a:prstGeom prst="roundRect">
            <a:avLst/>
          </a:prstGeom>
          <a:solidFill>
            <a:schemeClr val="accent6">
              <a:lumMod val="40000"/>
              <a:lumOff val="60000"/>
            </a:schemeClr>
          </a:solid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7</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424" name="CasellaDiTesto 423"/>
          <p:cNvSpPr txBox="1"/>
          <p:nvPr/>
        </p:nvSpPr>
        <p:spPr>
          <a:xfrm>
            <a:off x="4024279" y="3851847"/>
            <a:ext cx="497982" cy="340519"/>
          </a:xfrm>
          <a:prstGeom prst="roundRect">
            <a:avLst/>
          </a:prstGeom>
          <a:solidFill>
            <a:schemeClr val="accent6">
              <a:lumMod val="40000"/>
              <a:lumOff val="60000"/>
            </a:schemeClr>
          </a:solidFill>
          <a:ln>
            <a:solidFill>
              <a:srgbClr val="00B050"/>
            </a:solidFill>
          </a:ln>
        </p:spPr>
        <p:txBody>
          <a:bodyPr wrap="square" rtlCol="0">
            <a:spAutoFit/>
          </a:bodyPr>
          <a:lstStyle/>
          <a:p>
            <a:pPr algn="ctr"/>
            <a:r>
              <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rPr>
              <a:t>8</a:t>
            </a:r>
          </a:p>
        </p:txBody>
      </p:sp>
      <p:sp>
        <p:nvSpPr>
          <p:cNvPr id="425" name="CasellaDiTesto 424"/>
          <p:cNvSpPr txBox="1"/>
          <p:nvPr/>
        </p:nvSpPr>
        <p:spPr>
          <a:xfrm>
            <a:off x="2400664" y="4267061"/>
            <a:ext cx="497982" cy="340519"/>
          </a:xfrm>
          <a:prstGeom prst="roundRect">
            <a:avLst/>
          </a:prstGeom>
          <a:solidFill>
            <a:schemeClr val="accent6">
              <a:lumMod val="40000"/>
              <a:lumOff val="60000"/>
            </a:schemeClr>
          </a:solidFill>
          <a:ln>
            <a:solidFill>
              <a:srgbClr val="00B050"/>
            </a:solidFill>
          </a:ln>
        </p:spPr>
        <p:txBody>
          <a:bodyPr wrap="square" rtlCol="0">
            <a:spAutoFit/>
          </a:bodyPr>
          <a:lstStyle/>
          <a:p>
            <a:pPr algn="ctr"/>
            <a:r>
              <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rPr>
              <a:t>9</a:t>
            </a:r>
          </a:p>
        </p:txBody>
      </p:sp>
      <p:sp>
        <p:nvSpPr>
          <p:cNvPr id="426" name="CasellaDiTesto 425"/>
          <p:cNvSpPr txBox="1"/>
          <p:nvPr/>
        </p:nvSpPr>
        <p:spPr>
          <a:xfrm>
            <a:off x="2939624" y="4267059"/>
            <a:ext cx="497982" cy="340519"/>
          </a:xfrm>
          <a:prstGeom prst="roundRect">
            <a:avLst/>
          </a:prstGeom>
          <a:solidFill>
            <a:schemeClr val="accent6">
              <a:lumMod val="40000"/>
              <a:lumOff val="60000"/>
            </a:schemeClr>
          </a:solid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10</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427" name="CasellaDiTesto 426">
            <a:hlinkClick r:id="rId39" action="ppaction://hlinksldjump"/>
          </p:cNvPr>
          <p:cNvSpPr txBox="1"/>
          <p:nvPr/>
        </p:nvSpPr>
        <p:spPr>
          <a:xfrm>
            <a:off x="3486234" y="4267060"/>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11</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428" name="CasellaDiTesto 427">
            <a:hlinkClick r:id="rId40" action="ppaction://hlinksldjump"/>
          </p:cNvPr>
          <p:cNvSpPr txBox="1"/>
          <p:nvPr/>
        </p:nvSpPr>
        <p:spPr>
          <a:xfrm>
            <a:off x="4024279" y="4267058"/>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12</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441" name="CasellaDiTesto 440">
            <a:hlinkClick r:id="rId41" action="ppaction://hlinksldjump"/>
          </p:cNvPr>
          <p:cNvSpPr txBox="1"/>
          <p:nvPr/>
        </p:nvSpPr>
        <p:spPr>
          <a:xfrm>
            <a:off x="5076445" y="491334"/>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42" name="CasellaDiTesto 441">
            <a:hlinkClick r:id="rId42" action="ppaction://hlinksldjump"/>
          </p:cNvPr>
          <p:cNvSpPr txBox="1"/>
          <p:nvPr/>
        </p:nvSpPr>
        <p:spPr>
          <a:xfrm>
            <a:off x="5615405" y="491332"/>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rPr>
              <a:t>2</a:t>
            </a:r>
          </a:p>
        </p:txBody>
      </p:sp>
      <p:sp>
        <p:nvSpPr>
          <p:cNvPr id="443" name="CasellaDiTesto 442">
            <a:hlinkClick r:id="rId43" action="ppaction://hlinksldjump"/>
          </p:cNvPr>
          <p:cNvSpPr txBox="1"/>
          <p:nvPr/>
        </p:nvSpPr>
        <p:spPr>
          <a:xfrm>
            <a:off x="6162015" y="491333"/>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44" name="CasellaDiTesto 443">
            <a:hlinkClick r:id="rId44" action="ppaction://hlinksldjump"/>
          </p:cNvPr>
          <p:cNvSpPr txBox="1"/>
          <p:nvPr/>
        </p:nvSpPr>
        <p:spPr>
          <a:xfrm>
            <a:off x="6700060" y="491331"/>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rPr>
              <a:t>4</a:t>
            </a:r>
          </a:p>
        </p:txBody>
      </p:sp>
      <p:sp>
        <p:nvSpPr>
          <p:cNvPr id="445" name="CasellaDiTesto 444">
            <a:hlinkClick r:id="rId45" action="ppaction://hlinksldjump"/>
          </p:cNvPr>
          <p:cNvSpPr txBox="1"/>
          <p:nvPr/>
        </p:nvSpPr>
        <p:spPr>
          <a:xfrm>
            <a:off x="7253058" y="498273"/>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rPr>
              <a:t>5</a:t>
            </a:r>
          </a:p>
        </p:txBody>
      </p:sp>
      <p:sp>
        <p:nvSpPr>
          <p:cNvPr id="446" name="CasellaDiTesto 445">
            <a:hlinkClick r:id="rId46" action="ppaction://hlinksldjump"/>
          </p:cNvPr>
          <p:cNvSpPr txBox="1"/>
          <p:nvPr/>
        </p:nvSpPr>
        <p:spPr>
          <a:xfrm>
            <a:off x="7803025" y="491332"/>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6</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47" name="CasellaDiTesto 446">
            <a:hlinkClick r:id="rId47" action="ppaction://hlinksldjump"/>
          </p:cNvPr>
          <p:cNvSpPr txBox="1"/>
          <p:nvPr/>
        </p:nvSpPr>
        <p:spPr>
          <a:xfrm>
            <a:off x="8349635" y="491333"/>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7</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48" name="CasellaDiTesto 447">
            <a:hlinkClick r:id="rId48" action="ppaction://hlinksldjump"/>
          </p:cNvPr>
          <p:cNvSpPr txBox="1"/>
          <p:nvPr/>
        </p:nvSpPr>
        <p:spPr>
          <a:xfrm>
            <a:off x="8887680" y="491331"/>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rPr>
              <a:t>8</a:t>
            </a:r>
          </a:p>
        </p:txBody>
      </p:sp>
      <p:sp>
        <p:nvSpPr>
          <p:cNvPr id="449" name="CasellaDiTesto 448">
            <a:hlinkClick r:id="rId49" action="ppaction://hlinksldjump"/>
          </p:cNvPr>
          <p:cNvSpPr txBox="1"/>
          <p:nvPr/>
        </p:nvSpPr>
        <p:spPr>
          <a:xfrm>
            <a:off x="5079683" y="897725"/>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rPr>
              <a:t>9</a:t>
            </a:r>
          </a:p>
        </p:txBody>
      </p:sp>
      <p:sp>
        <p:nvSpPr>
          <p:cNvPr id="450" name="CasellaDiTesto 449">
            <a:hlinkClick r:id="rId50" action="ppaction://hlinksldjump"/>
          </p:cNvPr>
          <p:cNvSpPr txBox="1"/>
          <p:nvPr/>
        </p:nvSpPr>
        <p:spPr>
          <a:xfrm>
            <a:off x="5618643" y="897723"/>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10</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51" name="CasellaDiTesto 450">
            <a:hlinkClick r:id="rId51" action="ppaction://hlinksldjump"/>
          </p:cNvPr>
          <p:cNvSpPr txBox="1"/>
          <p:nvPr/>
        </p:nvSpPr>
        <p:spPr>
          <a:xfrm>
            <a:off x="6165253" y="897724"/>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11</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53" name="CasellaDiTesto 452">
            <a:hlinkClick r:id="rId52" action="ppaction://hlinksldjump"/>
          </p:cNvPr>
          <p:cNvSpPr txBox="1"/>
          <p:nvPr/>
        </p:nvSpPr>
        <p:spPr>
          <a:xfrm>
            <a:off x="6703298" y="897277"/>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12</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54" name="CasellaDiTesto 453">
            <a:hlinkClick r:id="rId53" action="ppaction://hlinksldjump"/>
          </p:cNvPr>
          <p:cNvSpPr txBox="1"/>
          <p:nvPr/>
        </p:nvSpPr>
        <p:spPr>
          <a:xfrm>
            <a:off x="7242258" y="897275"/>
            <a:ext cx="497982" cy="340519"/>
          </a:xfrm>
          <a:prstGeom prst="roundRect">
            <a:avLst/>
          </a:prstGeom>
          <a:solidFill>
            <a:srgbClr val="FAC2EF"/>
          </a:solid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13</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55" name="CasellaDiTesto 454">
            <a:hlinkClick r:id="rId54" action="ppaction://hlinksldjump"/>
          </p:cNvPr>
          <p:cNvSpPr txBox="1"/>
          <p:nvPr/>
        </p:nvSpPr>
        <p:spPr>
          <a:xfrm>
            <a:off x="7788868" y="897276"/>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14</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56" name="CasellaDiTesto 455">
            <a:hlinkClick r:id="rId55" action="ppaction://hlinksldjump"/>
          </p:cNvPr>
          <p:cNvSpPr txBox="1"/>
          <p:nvPr/>
        </p:nvSpPr>
        <p:spPr>
          <a:xfrm>
            <a:off x="8326913" y="897274"/>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15</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57" name="CasellaDiTesto 456">
            <a:hlinkClick r:id="rId56" action="ppaction://hlinksldjump"/>
          </p:cNvPr>
          <p:cNvSpPr txBox="1"/>
          <p:nvPr/>
        </p:nvSpPr>
        <p:spPr>
          <a:xfrm>
            <a:off x="8881863" y="898009"/>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16</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58" name="CasellaDiTesto 457">
            <a:hlinkClick r:id="rId57" action="ppaction://hlinksldjump"/>
          </p:cNvPr>
          <p:cNvSpPr txBox="1"/>
          <p:nvPr/>
        </p:nvSpPr>
        <p:spPr>
          <a:xfrm>
            <a:off x="5079683" y="1317901"/>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17</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59" name="CasellaDiTesto 458">
            <a:hlinkClick r:id="rId58" action="ppaction://hlinksldjump"/>
          </p:cNvPr>
          <p:cNvSpPr txBox="1"/>
          <p:nvPr/>
        </p:nvSpPr>
        <p:spPr>
          <a:xfrm>
            <a:off x="5626293" y="1317902"/>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18</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60" name="CasellaDiTesto 459">
            <a:hlinkClick r:id="rId59" action="ppaction://hlinksldjump"/>
          </p:cNvPr>
          <p:cNvSpPr txBox="1"/>
          <p:nvPr/>
        </p:nvSpPr>
        <p:spPr>
          <a:xfrm>
            <a:off x="6164338" y="1317900"/>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19</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61" name="CasellaDiTesto 460">
            <a:hlinkClick r:id="rId60" action="ppaction://hlinksldjump"/>
          </p:cNvPr>
          <p:cNvSpPr txBox="1"/>
          <p:nvPr/>
        </p:nvSpPr>
        <p:spPr>
          <a:xfrm>
            <a:off x="6730922" y="1315015"/>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20</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62" name="CasellaDiTesto 461">
            <a:hlinkClick r:id="rId61" action="ppaction://hlinksldjump"/>
          </p:cNvPr>
          <p:cNvSpPr txBox="1"/>
          <p:nvPr/>
        </p:nvSpPr>
        <p:spPr>
          <a:xfrm>
            <a:off x="7269882" y="1315013"/>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21</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63" name="CasellaDiTesto 462">
            <a:hlinkClick r:id="rId62" action="ppaction://hlinksldjump"/>
          </p:cNvPr>
          <p:cNvSpPr txBox="1"/>
          <p:nvPr/>
        </p:nvSpPr>
        <p:spPr>
          <a:xfrm>
            <a:off x="7816492" y="1315014"/>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22</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64" name="CasellaDiTesto 463">
            <a:hlinkClick r:id="rId63" action="ppaction://hlinksldjump"/>
          </p:cNvPr>
          <p:cNvSpPr txBox="1"/>
          <p:nvPr/>
        </p:nvSpPr>
        <p:spPr>
          <a:xfrm>
            <a:off x="8354537" y="1315012"/>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23</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70" name="CasellaDiTesto 469">
            <a:hlinkClick r:id="rId64" action="ppaction://hlinksldjump"/>
          </p:cNvPr>
          <p:cNvSpPr txBox="1"/>
          <p:nvPr/>
        </p:nvSpPr>
        <p:spPr>
          <a:xfrm>
            <a:off x="5075443" y="3440227"/>
            <a:ext cx="478800" cy="340519"/>
          </a:xfrm>
          <a:prstGeom prst="roundRect">
            <a:avLst/>
          </a:prstGeom>
          <a:solidFill>
            <a:schemeClr val="accent2">
              <a:lumMod val="60000"/>
              <a:lumOff val="40000"/>
            </a:schemeClr>
          </a:solidFill>
          <a:ln>
            <a:solidFill>
              <a:srgbClr val="C00000"/>
            </a:solidFill>
          </a:ln>
        </p:spPr>
        <p:txBody>
          <a:bodyPr wrap="square" rtlCol="0">
            <a:spAutoFit/>
          </a:bodyPr>
          <a:lstStyle/>
          <a:p>
            <a:pPr algn="ctr"/>
            <a:r>
              <a:rPr lang="it-IT"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a:t>
            </a:r>
            <a:endPar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71" name="CasellaDiTesto 470">
            <a:hlinkClick r:id="rId65" action="ppaction://hlinksldjump"/>
          </p:cNvPr>
          <p:cNvSpPr txBox="1"/>
          <p:nvPr/>
        </p:nvSpPr>
        <p:spPr>
          <a:xfrm>
            <a:off x="5614403" y="3440225"/>
            <a:ext cx="478800" cy="340519"/>
          </a:xfrm>
          <a:prstGeom prst="roundRect">
            <a:avLst/>
          </a:prstGeom>
          <a:solidFill>
            <a:schemeClr val="accent2">
              <a:lumMod val="60000"/>
              <a:lumOff val="40000"/>
            </a:schemeClr>
          </a:solidFill>
          <a:ln>
            <a:solidFill>
              <a:srgbClr val="C00000"/>
            </a:solidFill>
          </a:ln>
        </p:spPr>
        <p:txBody>
          <a:bodyPr wrap="square" rtlCol="0">
            <a:spAutoFit/>
          </a:bodyPr>
          <a:lstStyle/>
          <a:p>
            <a:pPr algn="ctr"/>
            <a:r>
              <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rPr>
              <a:t>2</a:t>
            </a:r>
          </a:p>
        </p:txBody>
      </p:sp>
      <p:sp>
        <p:nvSpPr>
          <p:cNvPr id="472" name="CasellaDiTesto 471">
            <a:hlinkClick r:id="rId66" action="ppaction://hlinksldjump"/>
          </p:cNvPr>
          <p:cNvSpPr txBox="1"/>
          <p:nvPr/>
        </p:nvSpPr>
        <p:spPr>
          <a:xfrm>
            <a:off x="6161013" y="3440226"/>
            <a:ext cx="478800" cy="340519"/>
          </a:xfrm>
          <a:prstGeom prst="roundRect">
            <a:avLst/>
          </a:prstGeom>
          <a:solidFill>
            <a:schemeClr val="accent2">
              <a:lumMod val="60000"/>
              <a:lumOff val="40000"/>
            </a:schemeClr>
          </a:solidFill>
          <a:ln>
            <a:solidFill>
              <a:srgbClr val="C00000"/>
            </a:solidFill>
          </a:ln>
        </p:spPr>
        <p:txBody>
          <a:bodyPr wrap="square" rtlCol="0">
            <a:spAutoFit/>
          </a:bodyPr>
          <a:lstStyle/>
          <a:p>
            <a:pPr algn="ctr"/>
            <a:r>
              <a:rPr lang="it-IT"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endPar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74" name="CasellaDiTesto 473">
            <a:hlinkClick r:id="rId67" action="ppaction://hlinksldjump"/>
          </p:cNvPr>
          <p:cNvSpPr txBox="1"/>
          <p:nvPr/>
        </p:nvSpPr>
        <p:spPr>
          <a:xfrm>
            <a:off x="5075443" y="4267058"/>
            <a:ext cx="478800" cy="340519"/>
          </a:xfrm>
          <a:prstGeom prst="roundRect">
            <a:avLst/>
          </a:prstGeom>
          <a:solidFill>
            <a:schemeClr val="accent2">
              <a:lumMod val="60000"/>
              <a:lumOff val="40000"/>
            </a:schemeClr>
          </a:solidFill>
          <a:ln>
            <a:solidFill>
              <a:srgbClr val="C00000"/>
            </a:solidFill>
          </a:ln>
        </p:spPr>
        <p:txBody>
          <a:bodyPr wrap="square" rtlCol="0">
            <a:spAutoFit/>
          </a:bodyPr>
          <a:lstStyle/>
          <a:p>
            <a:pPr algn="ctr"/>
            <a:r>
              <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rPr>
              <a:t>4</a:t>
            </a:r>
          </a:p>
        </p:txBody>
      </p:sp>
      <p:sp>
        <p:nvSpPr>
          <p:cNvPr id="475" name="CasellaDiTesto 474">
            <a:hlinkClick r:id="rId68" action="ppaction://hlinksldjump"/>
          </p:cNvPr>
          <p:cNvSpPr txBox="1"/>
          <p:nvPr/>
        </p:nvSpPr>
        <p:spPr>
          <a:xfrm>
            <a:off x="5614403" y="4267056"/>
            <a:ext cx="478800" cy="340519"/>
          </a:xfrm>
          <a:prstGeom prst="roundRect">
            <a:avLst/>
          </a:prstGeom>
          <a:solidFill>
            <a:schemeClr val="accent2">
              <a:lumMod val="60000"/>
              <a:lumOff val="40000"/>
            </a:schemeClr>
          </a:solidFill>
          <a:ln>
            <a:solidFill>
              <a:srgbClr val="C00000"/>
            </a:solidFill>
          </a:ln>
        </p:spPr>
        <p:txBody>
          <a:bodyPr wrap="square" rtlCol="0">
            <a:spAutoFit/>
          </a:bodyPr>
          <a:lstStyle/>
          <a:p>
            <a:pPr algn="ctr"/>
            <a:r>
              <a:rPr lang="it-IT"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5</a:t>
            </a:r>
            <a:endPar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76" name="CasellaDiTesto 475">
            <a:hlinkClick r:id="rId69" action="ppaction://hlinksldjump"/>
          </p:cNvPr>
          <p:cNvSpPr txBox="1"/>
          <p:nvPr/>
        </p:nvSpPr>
        <p:spPr>
          <a:xfrm>
            <a:off x="6161013" y="4267057"/>
            <a:ext cx="478800" cy="340519"/>
          </a:xfrm>
          <a:prstGeom prst="roundRect">
            <a:avLst/>
          </a:prstGeom>
          <a:solidFill>
            <a:schemeClr val="accent2">
              <a:lumMod val="60000"/>
              <a:lumOff val="40000"/>
            </a:schemeClr>
          </a:solidFill>
          <a:ln>
            <a:solidFill>
              <a:srgbClr val="C00000"/>
            </a:solidFill>
          </a:ln>
        </p:spPr>
        <p:txBody>
          <a:bodyPr wrap="square" rtlCol="0">
            <a:spAutoFit/>
          </a:bodyPr>
          <a:lstStyle/>
          <a:p>
            <a:pPr algn="ctr"/>
            <a:r>
              <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rPr>
              <a:t>6</a:t>
            </a:r>
          </a:p>
        </p:txBody>
      </p:sp>
      <p:sp>
        <p:nvSpPr>
          <p:cNvPr id="477" name="CasellaDiTesto 476">
            <a:hlinkClick r:id="rId70" action="ppaction://hlinksldjump"/>
          </p:cNvPr>
          <p:cNvSpPr txBox="1"/>
          <p:nvPr/>
        </p:nvSpPr>
        <p:spPr>
          <a:xfrm>
            <a:off x="5075443" y="4678680"/>
            <a:ext cx="478800" cy="340519"/>
          </a:xfrm>
          <a:prstGeom prst="roundRect">
            <a:avLst/>
          </a:prstGeom>
          <a:solidFill>
            <a:schemeClr val="accent2">
              <a:lumMod val="60000"/>
              <a:lumOff val="40000"/>
            </a:schemeClr>
          </a:solidFill>
          <a:ln>
            <a:solidFill>
              <a:srgbClr val="C00000"/>
            </a:solidFill>
          </a:ln>
        </p:spPr>
        <p:txBody>
          <a:bodyPr wrap="square" rtlCol="0">
            <a:spAutoFit/>
          </a:bodyPr>
          <a:lstStyle/>
          <a:p>
            <a:pPr algn="ctr"/>
            <a:r>
              <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rPr>
              <a:t>7</a:t>
            </a:r>
          </a:p>
        </p:txBody>
      </p:sp>
      <p:sp>
        <p:nvSpPr>
          <p:cNvPr id="478" name="CasellaDiTesto 477">
            <a:hlinkClick r:id="rId71" action="ppaction://hlinksldjump"/>
          </p:cNvPr>
          <p:cNvSpPr txBox="1"/>
          <p:nvPr/>
        </p:nvSpPr>
        <p:spPr>
          <a:xfrm>
            <a:off x="5614403" y="4678678"/>
            <a:ext cx="478800" cy="340519"/>
          </a:xfrm>
          <a:prstGeom prst="roundRect">
            <a:avLst/>
          </a:prstGeom>
          <a:solidFill>
            <a:schemeClr val="accent2">
              <a:lumMod val="60000"/>
              <a:lumOff val="40000"/>
            </a:schemeClr>
          </a:solidFill>
          <a:ln>
            <a:solidFill>
              <a:srgbClr val="C00000"/>
            </a:solidFill>
          </a:ln>
        </p:spPr>
        <p:txBody>
          <a:bodyPr wrap="square" rtlCol="0">
            <a:spAutoFit/>
          </a:bodyPr>
          <a:lstStyle/>
          <a:p>
            <a:pPr algn="ctr"/>
            <a:r>
              <a:rPr lang="it-IT"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8</a:t>
            </a:r>
            <a:endPar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79" name="CasellaDiTesto 478">
            <a:hlinkClick r:id="rId72" action="ppaction://hlinksldjump"/>
          </p:cNvPr>
          <p:cNvSpPr txBox="1"/>
          <p:nvPr/>
        </p:nvSpPr>
        <p:spPr>
          <a:xfrm>
            <a:off x="6161013" y="4678679"/>
            <a:ext cx="478800" cy="340519"/>
          </a:xfrm>
          <a:prstGeom prst="roundRect">
            <a:avLst/>
          </a:prstGeom>
          <a:noFill/>
          <a:ln>
            <a:solidFill>
              <a:srgbClr val="C00000"/>
            </a:solidFill>
          </a:ln>
        </p:spPr>
        <p:txBody>
          <a:bodyPr wrap="square" rtlCol="0">
            <a:spAutoFit/>
          </a:bodyPr>
          <a:lstStyle/>
          <a:p>
            <a:pPr algn="ctr"/>
            <a:r>
              <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rPr>
              <a:t>9</a:t>
            </a:r>
          </a:p>
        </p:txBody>
      </p:sp>
      <p:sp>
        <p:nvSpPr>
          <p:cNvPr id="480" name="CasellaDiTesto 479">
            <a:hlinkClick r:id="rId73" action="ppaction://hlinksldjump"/>
          </p:cNvPr>
          <p:cNvSpPr txBox="1"/>
          <p:nvPr/>
        </p:nvSpPr>
        <p:spPr>
          <a:xfrm>
            <a:off x="5073163" y="5095435"/>
            <a:ext cx="478800" cy="340519"/>
          </a:xfrm>
          <a:prstGeom prst="roundRect">
            <a:avLst/>
          </a:prstGeom>
          <a:noFill/>
          <a:ln>
            <a:solidFill>
              <a:srgbClr val="C00000"/>
            </a:solidFill>
          </a:ln>
        </p:spPr>
        <p:txBody>
          <a:bodyPr wrap="square" rtlCol="0">
            <a:spAutoFit/>
          </a:bodyPr>
          <a:lstStyle/>
          <a:p>
            <a:pPr algn="ctr"/>
            <a:r>
              <a:rPr lang="it-IT"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10</a:t>
            </a:r>
            <a:endPar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1" name="CasellaDiTesto 480">
            <a:hlinkClick r:id="rId74" action="ppaction://hlinksldjump"/>
          </p:cNvPr>
          <p:cNvSpPr txBox="1"/>
          <p:nvPr/>
        </p:nvSpPr>
        <p:spPr>
          <a:xfrm>
            <a:off x="5612123" y="5095433"/>
            <a:ext cx="478800" cy="340519"/>
          </a:xfrm>
          <a:prstGeom prst="roundRect">
            <a:avLst/>
          </a:prstGeom>
          <a:noFill/>
          <a:ln>
            <a:solidFill>
              <a:srgbClr val="C00000"/>
            </a:solidFill>
          </a:ln>
        </p:spPr>
        <p:txBody>
          <a:bodyPr wrap="square" rtlCol="0">
            <a:spAutoFit/>
          </a:bodyPr>
          <a:lstStyle/>
          <a:p>
            <a:pPr algn="ctr"/>
            <a:r>
              <a:rPr lang="it-IT"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11</a:t>
            </a:r>
            <a:endPar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2" name="CasellaDiTesto 481">
            <a:hlinkClick r:id="rId75" action="ppaction://hlinksldjump"/>
          </p:cNvPr>
          <p:cNvSpPr txBox="1"/>
          <p:nvPr/>
        </p:nvSpPr>
        <p:spPr>
          <a:xfrm>
            <a:off x="6158733" y="5095434"/>
            <a:ext cx="478800" cy="340519"/>
          </a:xfrm>
          <a:prstGeom prst="roundRect">
            <a:avLst/>
          </a:prstGeom>
          <a:noFill/>
          <a:ln>
            <a:solidFill>
              <a:srgbClr val="C00000"/>
            </a:solidFill>
          </a:ln>
        </p:spPr>
        <p:txBody>
          <a:bodyPr wrap="square" rtlCol="0">
            <a:spAutoFit/>
          </a:bodyPr>
          <a:lstStyle/>
          <a:p>
            <a:pPr algn="ctr"/>
            <a:r>
              <a:rPr lang="it-IT"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12</a:t>
            </a:r>
            <a:endPar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3" name="CasellaDiTesto 482">
            <a:hlinkClick r:id="rId76" action="ppaction://hlinksldjump"/>
          </p:cNvPr>
          <p:cNvSpPr txBox="1"/>
          <p:nvPr/>
        </p:nvSpPr>
        <p:spPr>
          <a:xfrm>
            <a:off x="5073163" y="5507057"/>
            <a:ext cx="478800" cy="340519"/>
          </a:xfrm>
          <a:prstGeom prst="roundRect">
            <a:avLst/>
          </a:prstGeom>
          <a:noFill/>
          <a:ln>
            <a:solidFill>
              <a:srgbClr val="C00000"/>
            </a:solidFill>
          </a:ln>
        </p:spPr>
        <p:txBody>
          <a:bodyPr wrap="square" rtlCol="0">
            <a:spAutoFit/>
          </a:bodyPr>
          <a:lstStyle/>
          <a:p>
            <a:pPr algn="ctr"/>
            <a:r>
              <a:rPr lang="it-IT"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13</a:t>
            </a:r>
            <a:endPar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4" name="CasellaDiTesto 483">
            <a:hlinkClick r:id="rId77" action="ppaction://hlinksldjump"/>
          </p:cNvPr>
          <p:cNvSpPr txBox="1"/>
          <p:nvPr/>
        </p:nvSpPr>
        <p:spPr>
          <a:xfrm>
            <a:off x="5612123" y="5507055"/>
            <a:ext cx="478800" cy="340519"/>
          </a:xfrm>
          <a:prstGeom prst="roundRect">
            <a:avLst/>
          </a:prstGeom>
          <a:noFill/>
          <a:ln>
            <a:solidFill>
              <a:srgbClr val="C00000"/>
            </a:solidFill>
          </a:ln>
        </p:spPr>
        <p:txBody>
          <a:bodyPr wrap="square" rtlCol="0">
            <a:spAutoFit/>
          </a:bodyPr>
          <a:lstStyle/>
          <a:p>
            <a:pPr algn="ctr"/>
            <a:r>
              <a:rPr lang="it-IT"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14</a:t>
            </a:r>
            <a:endPar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5" name="CasellaDiTesto 484">
            <a:hlinkClick r:id="rId78" action="ppaction://hlinksldjump"/>
          </p:cNvPr>
          <p:cNvSpPr txBox="1"/>
          <p:nvPr/>
        </p:nvSpPr>
        <p:spPr>
          <a:xfrm>
            <a:off x="6158733" y="5507056"/>
            <a:ext cx="478800" cy="340519"/>
          </a:xfrm>
          <a:prstGeom prst="roundRect">
            <a:avLst/>
          </a:prstGeom>
          <a:noFill/>
          <a:ln>
            <a:solidFill>
              <a:srgbClr val="C00000"/>
            </a:solidFill>
          </a:ln>
        </p:spPr>
        <p:txBody>
          <a:bodyPr wrap="square" rtlCol="0">
            <a:spAutoFit/>
          </a:bodyPr>
          <a:lstStyle/>
          <a:p>
            <a:pPr algn="ctr"/>
            <a:r>
              <a:rPr lang="it-IT"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15</a:t>
            </a:r>
            <a:endParaRPr lang="it-IT"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6" name="CasellaDiTesto 485">
            <a:hlinkClick r:id="rId79" action="ppaction://hlinksldjump"/>
          </p:cNvPr>
          <p:cNvSpPr txBox="1"/>
          <p:nvPr/>
        </p:nvSpPr>
        <p:spPr>
          <a:xfrm>
            <a:off x="8887680" y="1312142"/>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24</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87" name="CasellaDiTesto 486">
            <a:hlinkClick r:id="rId80" action="ppaction://hlinksldjump"/>
          </p:cNvPr>
          <p:cNvSpPr txBox="1"/>
          <p:nvPr/>
        </p:nvSpPr>
        <p:spPr>
          <a:xfrm>
            <a:off x="5079683" y="1728119"/>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25</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88" name="CasellaDiTesto 487">
            <a:hlinkClick r:id="rId81" action="ppaction://hlinksldjump"/>
          </p:cNvPr>
          <p:cNvSpPr txBox="1"/>
          <p:nvPr/>
        </p:nvSpPr>
        <p:spPr>
          <a:xfrm>
            <a:off x="5626293" y="1728120"/>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26</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89" name="CasellaDiTesto 488">
            <a:hlinkClick r:id="rId82" action="ppaction://hlinksldjump"/>
          </p:cNvPr>
          <p:cNvSpPr txBox="1"/>
          <p:nvPr/>
        </p:nvSpPr>
        <p:spPr>
          <a:xfrm>
            <a:off x="6164338" y="1728118"/>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27</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90" name="CasellaDiTesto 489">
            <a:hlinkClick r:id="rId83" action="ppaction://hlinksldjump"/>
          </p:cNvPr>
          <p:cNvSpPr txBox="1"/>
          <p:nvPr/>
        </p:nvSpPr>
        <p:spPr>
          <a:xfrm>
            <a:off x="6728343" y="1728121"/>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28</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91" name="CasellaDiTesto 490">
            <a:hlinkClick r:id="rId84" action="ppaction://hlinksldjump"/>
          </p:cNvPr>
          <p:cNvSpPr txBox="1"/>
          <p:nvPr/>
        </p:nvSpPr>
        <p:spPr>
          <a:xfrm>
            <a:off x="7267303" y="1728119"/>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29</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92" name="CasellaDiTesto 491">
            <a:hlinkClick r:id="rId85" action="ppaction://hlinksldjump"/>
          </p:cNvPr>
          <p:cNvSpPr txBox="1"/>
          <p:nvPr/>
        </p:nvSpPr>
        <p:spPr>
          <a:xfrm>
            <a:off x="7813913" y="1728120"/>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30</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93" name="CasellaDiTesto 492">
            <a:hlinkClick r:id="rId86" action="ppaction://hlinksldjump"/>
          </p:cNvPr>
          <p:cNvSpPr txBox="1"/>
          <p:nvPr/>
        </p:nvSpPr>
        <p:spPr>
          <a:xfrm>
            <a:off x="8351958" y="1728118"/>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31</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94" name="CasellaDiTesto 493">
            <a:hlinkClick r:id="rId87" action="ppaction://hlinksldjump"/>
          </p:cNvPr>
          <p:cNvSpPr txBox="1"/>
          <p:nvPr/>
        </p:nvSpPr>
        <p:spPr>
          <a:xfrm>
            <a:off x="8883631" y="1725203"/>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32</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95" name="CasellaDiTesto 494">
            <a:hlinkClick r:id="rId88" action="ppaction://hlinksldjump"/>
          </p:cNvPr>
          <p:cNvSpPr txBox="1"/>
          <p:nvPr/>
        </p:nvSpPr>
        <p:spPr>
          <a:xfrm>
            <a:off x="5089159" y="2141862"/>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33</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96" name="CasellaDiTesto 495">
            <a:hlinkClick r:id="rId89" action="ppaction://hlinksldjump"/>
          </p:cNvPr>
          <p:cNvSpPr txBox="1"/>
          <p:nvPr/>
        </p:nvSpPr>
        <p:spPr>
          <a:xfrm>
            <a:off x="5635769" y="2141863"/>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34</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97" name="CasellaDiTesto 496">
            <a:hlinkClick r:id="rId90" action="ppaction://hlinksldjump"/>
          </p:cNvPr>
          <p:cNvSpPr txBox="1"/>
          <p:nvPr/>
        </p:nvSpPr>
        <p:spPr>
          <a:xfrm>
            <a:off x="6173814" y="2141861"/>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35</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98" name="CasellaDiTesto 497">
            <a:hlinkClick r:id="rId91" action="ppaction://hlinksldjump"/>
          </p:cNvPr>
          <p:cNvSpPr txBox="1"/>
          <p:nvPr/>
        </p:nvSpPr>
        <p:spPr>
          <a:xfrm>
            <a:off x="6734581" y="2133768"/>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36</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499" name="CasellaDiTesto 498">
            <a:hlinkClick r:id="rId92" action="ppaction://hlinksldjump"/>
          </p:cNvPr>
          <p:cNvSpPr txBox="1"/>
          <p:nvPr/>
        </p:nvSpPr>
        <p:spPr>
          <a:xfrm>
            <a:off x="7273541" y="2133766"/>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37</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00" name="CasellaDiTesto 499">
            <a:hlinkClick r:id="rId93" action="ppaction://hlinksldjump"/>
          </p:cNvPr>
          <p:cNvSpPr txBox="1"/>
          <p:nvPr/>
        </p:nvSpPr>
        <p:spPr>
          <a:xfrm>
            <a:off x="7820151" y="2133767"/>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38</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01" name="CasellaDiTesto 500">
            <a:hlinkClick r:id="rId94" action="ppaction://hlinksldjump"/>
          </p:cNvPr>
          <p:cNvSpPr txBox="1"/>
          <p:nvPr/>
        </p:nvSpPr>
        <p:spPr>
          <a:xfrm>
            <a:off x="8358196" y="2133765"/>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39</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02" name="CasellaDiTesto 501">
            <a:hlinkClick r:id="rId95" action="ppaction://hlinksldjump"/>
          </p:cNvPr>
          <p:cNvSpPr txBox="1"/>
          <p:nvPr/>
        </p:nvSpPr>
        <p:spPr>
          <a:xfrm>
            <a:off x="8887680" y="2130924"/>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40</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03" name="CasellaDiTesto 502">
            <a:hlinkClick r:id="rId96" action="ppaction://hlinksldjump"/>
          </p:cNvPr>
          <p:cNvSpPr txBox="1"/>
          <p:nvPr/>
        </p:nvSpPr>
        <p:spPr>
          <a:xfrm>
            <a:off x="5088646" y="2555009"/>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41</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04" name="CasellaDiTesto 503">
            <a:hlinkClick r:id="rId97" action="ppaction://hlinksldjump"/>
          </p:cNvPr>
          <p:cNvSpPr txBox="1"/>
          <p:nvPr/>
        </p:nvSpPr>
        <p:spPr>
          <a:xfrm>
            <a:off x="5635256" y="2555010"/>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42</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05" name="CasellaDiTesto 504">
            <a:hlinkClick r:id="rId98" action="ppaction://hlinksldjump"/>
          </p:cNvPr>
          <p:cNvSpPr txBox="1"/>
          <p:nvPr/>
        </p:nvSpPr>
        <p:spPr>
          <a:xfrm>
            <a:off x="6173301" y="2555008"/>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43</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06" name="CasellaDiTesto 505">
            <a:hlinkClick r:id="rId99" action="ppaction://hlinksldjump"/>
          </p:cNvPr>
          <p:cNvSpPr txBox="1"/>
          <p:nvPr/>
        </p:nvSpPr>
        <p:spPr>
          <a:xfrm>
            <a:off x="6739885" y="2552123"/>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44</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07" name="CasellaDiTesto 506">
            <a:hlinkClick r:id="rId100" action="ppaction://hlinksldjump"/>
          </p:cNvPr>
          <p:cNvSpPr txBox="1"/>
          <p:nvPr/>
        </p:nvSpPr>
        <p:spPr>
          <a:xfrm>
            <a:off x="7278845" y="2552121"/>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45</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08" name="CasellaDiTesto 507">
            <a:hlinkClick r:id="rId101" action="ppaction://hlinksldjump"/>
          </p:cNvPr>
          <p:cNvSpPr txBox="1"/>
          <p:nvPr/>
        </p:nvSpPr>
        <p:spPr>
          <a:xfrm>
            <a:off x="7825455" y="2552122"/>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46</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09" name="CasellaDiTesto 508">
            <a:hlinkClick r:id="rId102" action="ppaction://hlinksldjump"/>
          </p:cNvPr>
          <p:cNvSpPr txBox="1"/>
          <p:nvPr/>
        </p:nvSpPr>
        <p:spPr>
          <a:xfrm>
            <a:off x="8363500" y="2552120"/>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47</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10" name="Titolo 1"/>
          <p:cNvSpPr txBox="1">
            <a:spLocks/>
          </p:cNvSpPr>
          <p:nvPr/>
        </p:nvSpPr>
        <p:spPr>
          <a:xfrm>
            <a:off x="5337637" y="3836824"/>
            <a:ext cx="1004046" cy="353996"/>
          </a:xfrm>
          <a:prstGeom prst="rect">
            <a:avLst/>
          </a:prstGeom>
          <a:solidFill>
            <a:schemeClr val="bg1"/>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Gioco</a:t>
            </a:r>
            <a:endParaRPr lang="it-IT"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11" name="CasellaDiTesto 510">
            <a:hlinkClick r:id="rId103" action="ppaction://hlinksldjump"/>
          </p:cNvPr>
          <p:cNvSpPr txBox="1"/>
          <p:nvPr/>
        </p:nvSpPr>
        <p:spPr>
          <a:xfrm>
            <a:off x="8890918" y="5510650"/>
            <a:ext cx="497982" cy="340519"/>
          </a:xfrm>
          <a:prstGeom prst="roundRect">
            <a:avLst/>
          </a:prstGeom>
          <a:noFill/>
          <a:ln>
            <a:solidFill>
              <a:srgbClr val="002060"/>
            </a:solidFill>
          </a:ln>
        </p:spPr>
        <p:txBody>
          <a:bodyPr wrap="square" rtlCol="0">
            <a:spAutoFit/>
          </a:bodyPr>
          <a:lstStyle/>
          <a:p>
            <a:pPr algn="ctr"/>
            <a:r>
              <a:rPr lang="it-IT"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24</a:t>
            </a:r>
            <a:endParaRPr lang="it-IT"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12" name="CasellaDiTesto 511">
            <a:hlinkClick r:id="rId104" action="ppaction://hlinksldjump"/>
          </p:cNvPr>
          <p:cNvSpPr txBox="1"/>
          <p:nvPr/>
        </p:nvSpPr>
        <p:spPr>
          <a:xfrm>
            <a:off x="8887680" y="2551602"/>
            <a:ext cx="497982" cy="340519"/>
          </a:xfrm>
          <a:prstGeom prst="roundRect">
            <a:avLst/>
          </a:prstGeom>
          <a:noFill/>
          <a:ln>
            <a:solidFill>
              <a:srgbClr val="F258D5"/>
            </a:solidFill>
          </a:ln>
        </p:spPr>
        <p:txBody>
          <a:bodyPr wrap="square" rtlCol="0">
            <a:spAutoFit/>
          </a:bodyPr>
          <a:lstStyle/>
          <a:p>
            <a:pPr algn="ctr"/>
            <a:r>
              <a:rPr lang="it-IT" sz="1400" b="1" dirty="0" smtClean="0">
                <a:solidFill>
                  <a:srgbClr val="F258D5"/>
                </a:solidFill>
                <a:latin typeface="Tahoma" panose="020B0604030504040204" pitchFamily="34" charset="0"/>
                <a:ea typeface="Tahoma" panose="020B0604030504040204" pitchFamily="34" charset="0"/>
                <a:cs typeface="Tahoma" panose="020B0604030504040204" pitchFamily="34" charset="0"/>
              </a:rPr>
              <a:t>48</a:t>
            </a:r>
            <a:endParaRPr lang="it-IT" sz="1400" b="1"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13" name="CasellaDiTesto 512">
            <a:hlinkClick r:id="rId105" action="ppaction://hlinksldjump"/>
          </p:cNvPr>
          <p:cNvSpPr txBox="1"/>
          <p:nvPr/>
        </p:nvSpPr>
        <p:spPr>
          <a:xfrm>
            <a:off x="2407716" y="1726196"/>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13</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14" name="CasellaDiTesto 513">
            <a:hlinkClick r:id="rId106" action="ppaction://hlinksldjump"/>
          </p:cNvPr>
          <p:cNvSpPr txBox="1"/>
          <p:nvPr/>
        </p:nvSpPr>
        <p:spPr>
          <a:xfrm>
            <a:off x="2946676" y="1726194"/>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14</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15" name="CasellaDiTesto 514">
            <a:hlinkClick r:id="rId107" action="ppaction://hlinksldjump"/>
          </p:cNvPr>
          <p:cNvSpPr txBox="1"/>
          <p:nvPr/>
        </p:nvSpPr>
        <p:spPr>
          <a:xfrm>
            <a:off x="3493286" y="1726195"/>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15</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16" name="CasellaDiTesto 515">
            <a:hlinkClick r:id="rId108" action="ppaction://hlinksldjump"/>
          </p:cNvPr>
          <p:cNvSpPr txBox="1"/>
          <p:nvPr/>
        </p:nvSpPr>
        <p:spPr>
          <a:xfrm>
            <a:off x="4031331" y="1726193"/>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16</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17" name="CasellaDiTesto 516">
            <a:hlinkClick r:id="rId109" action="ppaction://hlinksldjump"/>
          </p:cNvPr>
          <p:cNvSpPr txBox="1"/>
          <p:nvPr/>
        </p:nvSpPr>
        <p:spPr>
          <a:xfrm>
            <a:off x="2410954" y="2142953"/>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17</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18" name="CasellaDiTesto 517">
            <a:hlinkClick r:id="rId110" action="ppaction://hlinksldjump"/>
          </p:cNvPr>
          <p:cNvSpPr txBox="1"/>
          <p:nvPr/>
        </p:nvSpPr>
        <p:spPr>
          <a:xfrm>
            <a:off x="2949914" y="2142951"/>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18</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19" name="CasellaDiTesto 518">
            <a:hlinkClick r:id="rId111" action="ppaction://hlinksldjump"/>
          </p:cNvPr>
          <p:cNvSpPr txBox="1"/>
          <p:nvPr/>
        </p:nvSpPr>
        <p:spPr>
          <a:xfrm>
            <a:off x="3496524" y="2142952"/>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19</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20" name="CasellaDiTesto 519">
            <a:hlinkClick r:id="rId112" action="ppaction://hlinksldjump"/>
          </p:cNvPr>
          <p:cNvSpPr txBox="1"/>
          <p:nvPr/>
        </p:nvSpPr>
        <p:spPr>
          <a:xfrm>
            <a:off x="4034569" y="2142950"/>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20</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21" name="CasellaDiTesto 520">
            <a:hlinkClick r:id="rId113" action="ppaction://hlinksldjump"/>
          </p:cNvPr>
          <p:cNvSpPr txBox="1"/>
          <p:nvPr/>
        </p:nvSpPr>
        <p:spPr>
          <a:xfrm>
            <a:off x="2420589" y="2558163"/>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21</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22" name="CasellaDiTesto 521">
            <a:hlinkClick r:id="rId114" action="ppaction://hlinksldjump"/>
          </p:cNvPr>
          <p:cNvSpPr txBox="1"/>
          <p:nvPr/>
        </p:nvSpPr>
        <p:spPr>
          <a:xfrm>
            <a:off x="2967199" y="2558164"/>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22</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23" name="CasellaDiTesto 522">
            <a:hlinkClick r:id="rId115" action="ppaction://hlinksldjump"/>
          </p:cNvPr>
          <p:cNvSpPr txBox="1"/>
          <p:nvPr/>
        </p:nvSpPr>
        <p:spPr>
          <a:xfrm>
            <a:off x="3505244" y="2558162"/>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23</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24" name="CasellaDiTesto 523">
            <a:hlinkClick r:id="rId116" action="ppaction://hlinksldjump"/>
          </p:cNvPr>
          <p:cNvSpPr txBox="1"/>
          <p:nvPr/>
        </p:nvSpPr>
        <p:spPr>
          <a:xfrm>
            <a:off x="4052344" y="2558161"/>
            <a:ext cx="497982" cy="340519"/>
          </a:xfrm>
          <a:prstGeom prst="roundRect">
            <a:avLst/>
          </a:prstGeom>
          <a:noFill/>
          <a:ln>
            <a:solidFill>
              <a:srgbClr val="FFC000"/>
            </a:solidFill>
          </a:ln>
        </p:spPr>
        <p:txBody>
          <a:bodyPr wrap="square" rtlCol="0">
            <a:spAutoFit/>
          </a:bodyPr>
          <a:lstStyle/>
          <a:p>
            <a:pPr algn="ctr"/>
            <a:r>
              <a:rPr lang="it-IT" sz="1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24</a:t>
            </a:r>
            <a:endParaRPr lang="it-IT"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25" name="CasellaDiTesto 524">
            <a:hlinkClick r:id="rId117" action="ppaction://hlinksldjump"/>
          </p:cNvPr>
          <p:cNvSpPr txBox="1"/>
          <p:nvPr/>
        </p:nvSpPr>
        <p:spPr>
          <a:xfrm>
            <a:off x="2410051" y="4674454"/>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13</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26" name="CasellaDiTesto 525">
            <a:hlinkClick r:id="rId118" action="ppaction://hlinksldjump"/>
          </p:cNvPr>
          <p:cNvSpPr txBox="1"/>
          <p:nvPr/>
        </p:nvSpPr>
        <p:spPr>
          <a:xfrm>
            <a:off x="2949011" y="4674452"/>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14</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27" name="CasellaDiTesto 526">
            <a:hlinkClick r:id="rId119" action="ppaction://hlinksldjump"/>
          </p:cNvPr>
          <p:cNvSpPr txBox="1"/>
          <p:nvPr/>
        </p:nvSpPr>
        <p:spPr>
          <a:xfrm>
            <a:off x="3495621" y="4674453"/>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15</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28" name="CasellaDiTesto 527">
            <a:hlinkClick r:id="rId120" action="ppaction://hlinksldjump"/>
          </p:cNvPr>
          <p:cNvSpPr txBox="1"/>
          <p:nvPr/>
        </p:nvSpPr>
        <p:spPr>
          <a:xfrm>
            <a:off x="4033666" y="4674451"/>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16</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29" name="CasellaDiTesto 528">
            <a:hlinkClick r:id="rId121" action="ppaction://hlinksldjump"/>
          </p:cNvPr>
          <p:cNvSpPr txBox="1"/>
          <p:nvPr/>
        </p:nvSpPr>
        <p:spPr>
          <a:xfrm>
            <a:off x="2413289" y="5091211"/>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17</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30" name="CasellaDiTesto 529">
            <a:hlinkClick r:id="rId122" action="ppaction://hlinksldjump"/>
          </p:cNvPr>
          <p:cNvSpPr txBox="1"/>
          <p:nvPr/>
        </p:nvSpPr>
        <p:spPr>
          <a:xfrm>
            <a:off x="2952249" y="5091209"/>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18</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31" name="CasellaDiTesto 530">
            <a:hlinkClick r:id="rId123" action="ppaction://hlinksldjump"/>
          </p:cNvPr>
          <p:cNvSpPr txBox="1"/>
          <p:nvPr/>
        </p:nvSpPr>
        <p:spPr>
          <a:xfrm>
            <a:off x="3498859" y="5091210"/>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19</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32" name="CasellaDiTesto 531">
            <a:hlinkClick r:id="rId124" action="ppaction://hlinksldjump"/>
          </p:cNvPr>
          <p:cNvSpPr txBox="1"/>
          <p:nvPr/>
        </p:nvSpPr>
        <p:spPr>
          <a:xfrm>
            <a:off x="4036904" y="5091208"/>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20</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33" name="CasellaDiTesto 532">
            <a:hlinkClick r:id="rId125" action="ppaction://hlinksldjump"/>
          </p:cNvPr>
          <p:cNvSpPr txBox="1"/>
          <p:nvPr/>
        </p:nvSpPr>
        <p:spPr>
          <a:xfrm>
            <a:off x="2422924" y="5506421"/>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21</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34" name="CasellaDiTesto 533">
            <a:hlinkClick r:id="rId126" action="ppaction://hlinksldjump"/>
          </p:cNvPr>
          <p:cNvSpPr txBox="1"/>
          <p:nvPr/>
        </p:nvSpPr>
        <p:spPr>
          <a:xfrm>
            <a:off x="2969534" y="5506422"/>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22</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35" name="CasellaDiTesto 534">
            <a:hlinkClick r:id="rId127" action="ppaction://hlinksldjump"/>
          </p:cNvPr>
          <p:cNvSpPr txBox="1"/>
          <p:nvPr/>
        </p:nvSpPr>
        <p:spPr>
          <a:xfrm>
            <a:off x="3507579" y="5506420"/>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23</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36" name="CasellaDiTesto 535">
            <a:hlinkClick r:id="rId128" action="ppaction://hlinksldjump"/>
          </p:cNvPr>
          <p:cNvSpPr txBox="1"/>
          <p:nvPr/>
        </p:nvSpPr>
        <p:spPr>
          <a:xfrm>
            <a:off x="4054679" y="5506419"/>
            <a:ext cx="497982" cy="340519"/>
          </a:xfrm>
          <a:prstGeom prst="roundRect">
            <a:avLst/>
          </a:prstGeom>
          <a:noFill/>
          <a:ln>
            <a:solidFill>
              <a:srgbClr val="00B050"/>
            </a:solidFill>
          </a:ln>
        </p:spPr>
        <p:txBody>
          <a:bodyPr wrap="square" rtlCol="0">
            <a:spAutoFit/>
          </a:bodyPr>
          <a:lstStyle/>
          <a:p>
            <a:pPr algn="ctr"/>
            <a:r>
              <a:rPr lang="it-IT"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24</a:t>
            </a:r>
            <a:endParaRPr lang="it-IT" sz="1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37" name="Titolo 1"/>
          <p:cNvSpPr txBox="1">
            <a:spLocks/>
          </p:cNvSpPr>
          <p:nvPr/>
        </p:nvSpPr>
        <p:spPr>
          <a:xfrm rot="16200000">
            <a:off x="1063230" y="1580823"/>
            <a:ext cx="1427244" cy="353996"/>
          </a:xfrm>
          <a:prstGeom prst="rect">
            <a:avLst/>
          </a:prstGeom>
          <a:solidFill>
            <a:schemeClr val="bg1"/>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2400" dirty="0" smtClean="0">
                <a:solidFill>
                  <a:srgbClr val="FFC000"/>
                </a:solidFill>
                <a:latin typeface="Tahoma" panose="020B0604030504040204" pitchFamily="34" charset="0"/>
                <a:ea typeface="Tahoma" panose="020B0604030504040204" pitchFamily="34" charset="0"/>
                <a:cs typeface="Tahoma" panose="020B0604030504040204" pitchFamily="34" charset="0"/>
              </a:rPr>
              <a:t>Relazioni</a:t>
            </a:r>
            <a:endParaRPr lang="it-IT" sz="24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38" name="Titolo 1"/>
          <p:cNvSpPr txBox="1">
            <a:spLocks/>
          </p:cNvSpPr>
          <p:nvPr/>
        </p:nvSpPr>
        <p:spPr>
          <a:xfrm rot="5400000">
            <a:off x="9121755" y="4469893"/>
            <a:ext cx="1569672" cy="353996"/>
          </a:xfrm>
          <a:prstGeom prst="rect">
            <a:avLst/>
          </a:prstGeom>
          <a:solidFill>
            <a:schemeClr val="bg1"/>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Creatività</a:t>
            </a:r>
            <a:endParaRPr lang="it-IT"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39" name="Titolo 1"/>
          <p:cNvSpPr txBox="1">
            <a:spLocks/>
          </p:cNvSpPr>
          <p:nvPr/>
        </p:nvSpPr>
        <p:spPr>
          <a:xfrm rot="5400000">
            <a:off x="9257729" y="1455382"/>
            <a:ext cx="1318790" cy="353996"/>
          </a:xfrm>
          <a:prstGeom prst="rect">
            <a:avLst/>
          </a:prstGeom>
          <a:solidFill>
            <a:schemeClr val="bg1"/>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2400" dirty="0" smtClean="0">
                <a:solidFill>
                  <a:srgbClr val="F258D5"/>
                </a:solidFill>
                <a:latin typeface="Tahoma" panose="020B0604030504040204" pitchFamily="34" charset="0"/>
                <a:ea typeface="Tahoma" panose="020B0604030504040204" pitchFamily="34" charset="0"/>
                <a:cs typeface="Tahoma" panose="020B0604030504040204" pitchFamily="34" charset="0"/>
              </a:rPr>
              <a:t>Servizio</a:t>
            </a:r>
            <a:endParaRPr lang="it-IT" sz="2400" dirty="0">
              <a:solidFill>
                <a:srgbClr val="F258D5"/>
              </a:solidFill>
              <a:latin typeface="Tahoma" panose="020B0604030504040204" pitchFamily="34" charset="0"/>
              <a:ea typeface="Tahoma" panose="020B0604030504040204" pitchFamily="34" charset="0"/>
              <a:cs typeface="Tahoma" panose="020B0604030504040204" pitchFamily="34" charset="0"/>
            </a:endParaRPr>
          </a:p>
        </p:txBody>
      </p:sp>
      <p:sp>
        <p:nvSpPr>
          <p:cNvPr id="541" name="Titolo 1"/>
          <p:cNvSpPr txBox="1">
            <a:spLocks/>
          </p:cNvSpPr>
          <p:nvPr/>
        </p:nvSpPr>
        <p:spPr>
          <a:xfrm rot="16200000">
            <a:off x="1065062" y="4511601"/>
            <a:ext cx="1427244" cy="353996"/>
          </a:xfrm>
          <a:prstGeom prst="rect">
            <a:avLst/>
          </a:prstGeom>
          <a:solidFill>
            <a:schemeClr val="bg1"/>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Famiglia</a:t>
            </a:r>
            <a:endParaRPr lang="it-IT"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43" name="Titolo 1"/>
          <p:cNvSpPr>
            <a:spLocks noGrp="1"/>
          </p:cNvSpPr>
          <p:nvPr>
            <p:ph type="ctrTitle"/>
          </p:nvPr>
        </p:nvSpPr>
        <p:spPr>
          <a:xfrm>
            <a:off x="-332274" y="6369431"/>
            <a:ext cx="4811753" cy="473820"/>
          </a:xfrm>
        </p:spPr>
        <p:txBody>
          <a:bodyPr>
            <a:normAutofit fontScale="90000"/>
          </a:bodyPr>
          <a:lstStyle/>
          <a:p>
            <a:r>
              <a:rPr lang="it-IT"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Le stanze del quotidiano</a:t>
            </a:r>
            <a:endParaRPr lang="it-IT"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57912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9</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C’E’ POSTA PER TE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Preparo dei biglietti originali o scegliendo dei racconti o delle poesie da lasciare nella cassetta della posta del palazzo.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94827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10</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BURATTINI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Con del materiale di recupero (spugne, stoffe, nastri, bottoni, spago, calzini vecchi, </a:t>
            </a:r>
            <a:r>
              <a:rPr lang="it-IT" sz="3600" dirty="0" err="1">
                <a:latin typeface="Tahoma" panose="020B0604030504040204" pitchFamily="34" charset="0"/>
                <a:ea typeface="Tahoma" panose="020B0604030504040204" pitchFamily="34" charset="0"/>
                <a:cs typeface="Tahoma" panose="020B0604030504040204" pitchFamily="34" charset="0"/>
              </a:rPr>
              <a:t>ecc</a:t>
            </a:r>
            <a:r>
              <a:rPr lang="it-IT" sz="3600" dirty="0">
                <a:latin typeface="Tahoma" panose="020B0604030504040204" pitchFamily="34" charset="0"/>
                <a:ea typeface="Tahoma" panose="020B0604030504040204" pitchFamily="34" charset="0"/>
                <a:cs typeface="Tahoma" panose="020B0604030504040204" pitchFamily="34" charset="0"/>
              </a:rPr>
              <a:t> ) costruisco dei burattini; scelgo una persona della comunità R/S per aiutarmi a preparare un racconto per realizzare uno spettacolo per il Branco/Cerchio del mio gruppo.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8903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11</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VIDEO RACCONTO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Perché non recitare, da soli o con gli altri…? Faccio un video e creo una storia a distanza.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19875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12</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3576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13</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2571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14</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76188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15</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81535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16</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49662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17</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91229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18</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931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5" name="Titolo 1"/>
          <p:cNvSpPr txBox="1">
            <a:spLocks/>
          </p:cNvSpPr>
          <p:nvPr/>
        </p:nvSpPr>
        <p:spPr>
          <a:xfrm>
            <a:off x="7745506" y="228710"/>
            <a:ext cx="4910567"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Stanza del Gioco</a:t>
            </a:r>
            <a:endParaRPr lang="it-IT"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GIOCO DELL’OCA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Vivi un percorso a tappe, anche prendendo spunto da questa proposta: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u="sng" dirty="0">
                <a:latin typeface="Tahoma" panose="020B0604030504040204" pitchFamily="34" charset="0"/>
                <a:ea typeface="Tahoma" panose="020B0604030504040204" pitchFamily="34" charset="0"/>
                <a:cs typeface="Tahoma" panose="020B0604030504040204" pitchFamily="34" charset="0"/>
                <a:hlinkClick r:id="rId3"/>
              </a:rPr>
              <a:t>https://lombardia.agesci.it/download/vicini_da_casa/unidea_per_te/ZonaTicinoOlonaCastano1ConIlGiocoNonPerGiocoAllegato.pdf</a:t>
            </a:r>
            <a:endParaRPr lang="it-IT" sz="3600" dirty="0">
              <a:latin typeface="Tahoma" panose="020B0604030504040204" pitchFamily="34" charset="0"/>
              <a:ea typeface="Tahoma" panose="020B0604030504040204" pitchFamily="34" charset="0"/>
              <a:cs typeface="Tahoma" panose="020B0604030504040204" pitchFamily="34" charset="0"/>
            </a:endParaRPr>
          </a:p>
        </p:txBody>
      </p:sp>
      <p:sp>
        <p:nvSpPr>
          <p:cNvPr id="6"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a:t>
            </a:r>
            <a:endParaRPr lang="it-IT" sz="5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4898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19</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96879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63884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21</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78575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22</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8548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23</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3136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6" y="857437"/>
            <a:ext cx="1084729"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24</a:t>
            </a:r>
            <a:endParaRPr lang="it-IT"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Stanza della manualità e creatività</a:t>
            </a:r>
            <a:endParaRPr lang="it-IT"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TESTO</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08446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FRATELLI E SORELLE SCOUT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A livello internazionale stringere legami individuando qualche gruppo estero o, se ho avuto precedenti esperienze, rinsaldo relazioni precedenti condividendo magari la quotidianità di questa quarantena trascorsa in luoghi diversi del mondo.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67822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rPr>
              <a:t>2</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AMICI DI PENNA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Recupero una modalità di comunicazione “antica” per restare connessi in un tempo lento e speciale o per raccontare qualcosa che finora non ho ancora raccontato…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36261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3</a:t>
            </a:r>
            <a:endPar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smtClean="0">
                <a:latin typeface="Tahoma" panose="020B0604030504040204" pitchFamily="34" charset="0"/>
                <a:ea typeface="Tahoma" panose="020B0604030504040204" pitchFamily="34" charset="0"/>
                <a:cs typeface="Tahoma" panose="020B0604030504040204" pitchFamily="34" charset="0"/>
              </a:rPr>
              <a:t>“AUTORITRATTO”</a:t>
            </a:r>
            <a:br>
              <a:rPr lang="it-IT" sz="3600" dirty="0" smtClean="0">
                <a:latin typeface="Tahoma" panose="020B0604030504040204" pitchFamily="34" charset="0"/>
                <a:ea typeface="Tahoma" panose="020B0604030504040204" pitchFamily="34" charset="0"/>
                <a:cs typeface="Tahoma" panose="020B0604030504040204" pitchFamily="34" charset="0"/>
              </a:rPr>
            </a:br>
            <a:r>
              <a:rPr lang="it-IT" sz="3600" dirty="0" smtClean="0">
                <a:latin typeface="Tahoma" panose="020B0604030504040204" pitchFamily="34" charset="0"/>
                <a:ea typeface="Tahoma" panose="020B0604030504040204" pitchFamily="34" charset="0"/>
                <a:cs typeface="Tahoma" panose="020B0604030504040204" pitchFamily="34" charset="0"/>
              </a:rPr>
              <a:t>Realizzo </a:t>
            </a:r>
            <a:r>
              <a:rPr lang="it-IT" sz="3600" dirty="0">
                <a:latin typeface="Tahoma" panose="020B0604030504040204" pitchFamily="34" charset="0"/>
                <a:ea typeface="Tahoma" panose="020B0604030504040204" pitchFamily="34" charset="0"/>
                <a:cs typeface="Tahoma" panose="020B0604030504040204" pitchFamily="34" charset="0"/>
              </a:rPr>
              <a:t>un ritratto della nostra comunità in questo tempo di quarantena che raccolga dettagli della quotidianità di ciascuno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4430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321757"/>
          </a:xfrm>
          <a:prstGeom prst="rect">
            <a:avLst/>
          </a:prstGeom>
        </p:spPr>
      </p:pic>
      <p:sp>
        <p:nvSpPr>
          <p:cNvPr id="7" name="Titolo 1"/>
          <p:cNvSpPr txBox="1">
            <a:spLocks/>
          </p:cNvSpPr>
          <p:nvPr/>
        </p:nvSpPr>
        <p:spPr>
          <a:xfrm>
            <a:off x="242047" y="857437"/>
            <a:ext cx="802640"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5400" b="1" dirty="0">
                <a:solidFill>
                  <a:srgbClr val="FFC000"/>
                </a:solidFill>
                <a:latin typeface="Tahoma" panose="020B0604030504040204" pitchFamily="34" charset="0"/>
                <a:ea typeface="Tahoma" panose="020B0604030504040204" pitchFamily="34" charset="0"/>
                <a:cs typeface="Tahoma" panose="020B0604030504040204" pitchFamily="34" charset="0"/>
              </a:rPr>
              <a:t>4</a:t>
            </a:r>
          </a:p>
        </p:txBody>
      </p:sp>
      <p:sp>
        <p:nvSpPr>
          <p:cNvPr id="5" name="Titolo 1"/>
          <p:cNvSpPr txBox="1">
            <a:spLocks/>
          </p:cNvSpPr>
          <p:nvPr/>
        </p:nvSpPr>
        <p:spPr>
          <a:xfrm>
            <a:off x="6956613" y="321757"/>
            <a:ext cx="5170544" cy="71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it-IT" sz="4000"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Stanza delle relazioni</a:t>
            </a:r>
            <a:endParaRPr lang="it-IT" sz="4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p:cNvSpPr>
            <a:spLocks noGrp="1"/>
          </p:cNvSpPr>
          <p:nvPr>
            <p:ph type="ctrTitle"/>
          </p:nvPr>
        </p:nvSpPr>
        <p:spPr>
          <a:xfrm>
            <a:off x="242047" y="1330960"/>
            <a:ext cx="11734800" cy="4749483"/>
          </a:xfrm>
        </p:spPr>
        <p:txBody>
          <a:bodyPr anchor="ctr">
            <a:noAutofit/>
          </a:bodyPr>
          <a:lstStyle/>
          <a:p>
            <a:pPr algn="l" fontAlgn="base"/>
            <a:r>
              <a:rPr lang="it-IT" sz="3600" dirty="0">
                <a:latin typeface="Tahoma" panose="020B0604030504040204" pitchFamily="34" charset="0"/>
                <a:ea typeface="Tahoma" panose="020B0604030504040204" pitchFamily="34" charset="0"/>
                <a:cs typeface="Tahoma" panose="020B0604030504040204" pitchFamily="34" charset="0"/>
              </a:rPr>
              <a:t>RITRATTO </a:t>
            </a:r>
            <a:br>
              <a:rPr lang="it-IT" sz="3600" dirty="0">
                <a:latin typeface="Tahoma" panose="020B0604030504040204" pitchFamily="34" charset="0"/>
                <a:ea typeface="Tahoma" panose="020B0604030504040204" pitchFamily="34" charset="0"/>
                <a:cs typeface="Tahoma" panose="020B0604030504040204" pitchFamily="34" charset="0"/>
              </a:rPr>
            </a:br>
            <a:r>
              <a:rPr lang="it-IT" sz="3600" dirty="0">
                <a:latin typeface="Tahoma" panose="020B0604030504040204" pitchFamily="34" charset="0"/>
                <a:ea typeface="Tahoma" panose="020B0604030504040204" pitchFamily="34" charset="0"/>
                <a:cs typeface="Tahoma" panose="020B0604030504040204" pitchFamily="34" charset="0"/>
              </a:rPr>
              <a:t>Eseguo il ritratto di un componente della comunità (estratto a sorte), costruendolo con foto/oggetti che parlino di questa persona. </a:t>
            </a:r>
            <a:endParaRPr lang="it-IT" sz="36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8150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1035</Words>
  <Application>Microsoft Office PowerPoint</Application>
  <PresentationFormat>Widescreen</PresentationFormat>
  <Paragraphs>564</Paragraphs>
  <Slides>143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143</vt:i4>
      </vt:variant>
    </vt:vector>
  </HeadingPairs>
  <TitlesOfParts>
    <vt:vector size="148" baseType="lpstr">
      <vt:lpstr>Arial</vt:lpstr>
      <vt:lpstr>Calibri</vt:lpstr>
      <vt:lpstr>Calibri Light</vt:lpstr>
      <vt:lpstr>Tahoma</vt:lpstr>
      <vt:lpstr>Tema di Office</vt:lpstr>
      <vt:lpstr>PPT Immagine coordinata</vt:lpstr>
      <vt:lpstr>Presentazione standard di PowerPoint</vt:lpstr>
      <vt:lpstr>Presentazione standard di PowerPoint</vt:lpstr>
      <vt:lpstr>Presentazione standard di PowerPoint</vt:lpstr>
      <vt:lpstr>Presentazione standard di PowerPoint</vt:lpstr>
      <vt:lpstr>Presentazione standard di PowerPoint</vt:lpstr>
      <vt:lpstr>  SCOPO DEL GIOCO: raccogliere e portare a termine delle “sfide” personali o con la propria comunità.   AVVERTENZE: il gioco è un’idea da affinare e costruire! Partite dalle vostre idee, dalle vostre esigenze e adattatelo!   MODALITA’:   Una persona della comunità gestisce il “tabellone” di gioco: può far riferimento a una mappa come quella contenuta nella presentazione allegata da condividere con tutti. Nella stessa presentazione sono contenute delle sezioni corrispondenti alle stanze della casa (=ambiti del quotidiano) e all’interno di ciascuna una serie di slide, ciascuna contenente una sfida.    Durante la riunione un giocatore seleziona un colore (giallo, rosso, verde, blu, rosa) e quindi una determinata stanza da cui si identificherà la sua sfida della settimana. Per estrarre il colore si possono utilizzare modalità originali. Suggeriamo:  Twister  La app “Spin the bottle”  Il sito: https://dice.virtuworld.net/colors/   Entrando nella stanza si troveranno in un “tabellone di gioco” alcune caselle colorate.  Il giocatore o il direttore del gioco sceglie una delle caselle colorate. A voi la fantasia di scegliere la modalità di estrazione… A ciascuna corrisponde una carta-sfida. Le caselle vuote non hanno attività “pensate” ma potranno essere riempite dalla comunità stessa, con idee originali, legate al proprio territorio, alla propria comunità, etc; potranno anche essere aggiunte delle carte jolly lasciando libertà al giocatore di scegliere la propria sfida.  Le “nuove sfide” potranno facilmente essere integrate nella presentazione (aggiungendo diapositive o eliminandone alcune non adatte o già realizzate, etc.).    Si legge quindi la sfida assegnata da realizzare nella settimana.    Alla riunione successiva potrete quindi verificare il raggiungimento della sfida assegnata… e ripartire con una nuova!  </vt:lpstr>
      <vt:lpstr>Le stanze del quotidiano</vt:lpstr>
      <vt:lpstr>GIOCO DELL’OCA   Vivi un percorso a tappe, anche prendendo spunto da questa proposta:   https://lombardia.agesci.it/download/vicini_da_casa/unidea_per_te/ZonaTicinoOlonaCastano1ConIlGiocoNonPerGiocoAllegato.pdf</vt:lpstr>
      <vt:lpstr>COMUNITA’  Ogni R/S prepara un elenco di 10 domande legate alla propria persona (gusti personali, aspetti del carattere, aspetti del proprio fisico, abitudini) dando per ciascuna 3 opzioni. Al concorrente verrà sorteggiato uno dei quiz che indicherà la persona descritta e il concorrente dovrà dimostrare la conoscenza di questa persona rispondendo correttamente al numero maggiore di domande </vt:lpstr>
      <vt:lpstr>COMUNITA’ (Once I did/TrueorFalse)  Ogni R/S prepara 2 affermazioni legate ad un’esperienza/abilità una vera e una falsa. Il gioco diventa avvincente se l’affermazione vera è quanto più incredibile. Il concorrente legge l’affermazione, indicare l’opzione che ritiene vera; un capo conferma/smentisce la risposta e il concorrente conclude cercando di indovinare a chi appartiene l’affermazione. </vt:lpstr>
      <vt:lpstr>COMUNITA’ (Once I did/TrueorFalse)  Ogni R/S prepara 2 affermazioni legate ad un’esperienza/abilità una vera e una falsa. Il gioco diventa avvincente se l’affermazione vera è quanto più incredibile. Il concorrente legge l’affermazione, indicare l’opzione che ritiene vera; un capo conferma/smentisce la risposta e il concorrente conclude cercando di indovinare a chi appartiene l’affermazione. </vt:lpstr>
      <vt:lpstr>CANTA TU  In base a una parole prescelta cantare una canzone che contenga la parola (nel titolo o nel brano) o rilanciata dal concorrente precedente. La variante prevede che il conduttore del gioco “stoppi” la canzone in esecuzione e il successivo concorrente canti una canzone che contenga (nel titolo o nel testo) la parola su cui si è fermata la canzone precedente. </vt:lpstr>
      <vt:lpstr>LUPUS IN TABULA  Un gioco da giocare in comunità o in famiglia. Non conosci le regole?   http://www.dvgiochi.net/lit/lupus_in_tabula_regole.pdf </vt:lpstr>
      <vt:lpstr>DIXIT – RACCONTO CON IMMAGINI  Vedi:   http://www.regoledelgioco.com/giochi-da-tavolo-di-ruolo-strategia/dixit/ </vt:lpstr>
      <vt:lpstr>GIOCO A DISTANZA  Provo a trovare un’idea per giocare, anche a distanza, con una persona anziana della mia famiglia (ma non solo)… </vt:lpstr>
      <vt:lpstr>TESTO</vt:lpstr>
      <vt:lpstr>TESTO</vt:lpstr>
      <vt:lpstr>TESTO</vt:lpstr>
      <vt:lpstr>TESTO</vt:lpstr>
      <vt:lpstr>TESTO</vt:lpstr>
      <vt:lpstr>TESTO</vt:lpstr>
      <vt:lpstr>TESTO</vt:lpstr>
      <vt:lpstr>SERVIZIO IN FAMIGLIA  Mi rendo disponibile in casa e in famiglia a fare ciò che non ho mai fatto, ma che solleverebbe altri dall’incombenza (ad esempio pulire casa, gestire i propri fratelli più piccoli, gestire gli animali domestici, fare la spesa, etc.).</vt:lpstr>
      <vt:lpstr>CHIAMAMI!  Chiamo qualche familiare lontano. </vt:lpstr>
      <vt:lpstr>UN ANGOLO DI PREGHIERA  Creo un angolo di preghiera in casa per la famiglia. </vt:lpstr>
      <vt:lpstr>UN ANGOLO DI PREGHIERA  Creo un angolo di preghiera in casa per la famiglia. </vt:lpstr>
      <vt:lpstr>SERVIZIO CONDOMINIALE  Creo una bacheca per saluti, richieste di aiuto o altro. </vt:lpstr>
      <vt:lpstr>PULIZIE CONDOMINIALI  Mi propongo per le pulizie condominiali se non c’è chi lo faceva prima, pulizia giardino o altro supporto ai vicini.</vt:lpstr>
      <vt:lpstr>IN CONTATTO  Contattare l’amministrazione locale o tramite la parrocchia individuare delle persone sole con cui mantenere un contatto periodico. </vt:lpstr>
      <vt:lpstr>TI RACCONTO…   Prendo contatti con una casa di riposo e propongo un servizio di lettura di poesie, testi, messaggi vocali piacevoli per animare gli anziani. </vt:lpstr>
      <vt:lpstr>ANCORA AL SERVIZIO  Chiamo i referenti del mio servizio individuale annuale e raccolgo eventuali bisogni attuali e possibili richieste a cui provare a dare risposte, nel rispetto della situazione attuale e delle normative in vigore. </vt:lpstr>
      <vt:lpstr>PREVENZIONE IN MUSICA  Scelgo una canzone nota (o ne compongo una) e modifico le parole ideando un testo che “parli” di questo momento di emergenza (si potrebbero spiegare le norme igieniche da adottare in questo periodo, raccogliere dei messaggi di speranza, etc.). Provo con la comunità R/S a registrare la canzone, da condividere poi con L/C, E/G, etc. </vt:lpstr>
      <vt:lpstr>VIDEO RACCONTI  Penso e realizzo (anche con l’aiuto di altri se necessario) piccoli video in cui si raccontano storie per i piccoli. Li diffondo attraverso i canali del territorio (Branco/Cerchio, gruppi di catechesi della parrocchia, ecc.). </vt:lpstr>
      <vt:lpstr>AUDIO-LIBRI  Individuo un libro per bambini (fiabe, ninne nanne, etc.) da raccontare/suonare/cantare e diffondere attraverso delle associazioni del territorio. </vt:lpstr>
      <vt:lpstr>A MESSA!  Realizzo, con l’aiuto di altri amici della comunità e non, audio o video musicali con più strumenti o voci sincronizzati per animare la celebrazione liturgica in streaming. </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lpstr>COMPETENZE DA CONDIVIDERE  Riscopro alcune delle competenze sviluppate negli anni del Branco/ Cerchio o del Reparto e le ”rispolvero” e le rafforzo, condividendo un piccolo “tutorial” per il resto della comunità R/S e proponendo una piccola attività manuale o la conoscenza di una nuova competenza. </vt:lpstr>
      <vt:lpstr>SPORT  Faccio attività sportiva in casa per mantenermi in forma (posso attingere ad alcuni spunti sul web).</vt:lpstr>
      <vt:lpstr>MUSICA  Riprendo in mano quello strumento musicale messo da parte da un po’di tempo. </vt:lpstr>
      <vt:lpstr>CANTA TU  Recupero sul web qualche canto della tradizione scout e propongo di impararlo anche alla mia comunità R/S. </vt:lpstr>
      <vt:lpstr>“CARTA E PENNA”  Scrivo piccoli racconti da condividere in famiglia. </vt:lpstr>
      <vt:lpstr>DOLCEZZE  Preparo un dolce da mangiare insieme a colazione con la mia famiglia. </vt:lpstr>
      <vt:lpstr>IL PRANZO E’ SERVITO  Cerco qualche ricetta e preparo un piatto per la famiglia (magari il piatto preferito di qualcuno di loro!). </vt:lpstr>
      <vt:lpstr>PASTA DI SALE  Con la pasta di sale (1 tazza di sale fino + 2 tazze di farina bianca + 3/4 di tazza di acqua) preparo dei segnaposto per un pranzo della domenica. </vt:lpstr>
      <vt:lpstr>C’E’ POSTA PER TE  Preparo dei biglietti originali o scegliendo dei racconti o delle poesie da lasciare nella cassetta della posta del palazzo. </vt:lpstr>
      <vt:lpstr>BURATTINI  Con del materiale di recupero (spugne, stoffe, nastri, bottoni, spago, calzini vecchi, ecc ) costruisco dei burattini; scelgo una persona della comunità R/S per aiutarmi a preparare un racconto per realizzare uno spettacolo per il Branco/Cerchio del mio gruppo. </vt:lpstr>
      <vt:lpstr>VIDEO RACCONTO  Perché non recitare, da soli o con gli altri…? Faccio un video e creo una storia a distanza. </vt:lpstr>
      <vt:lpstr>TESTO</vt:lpstr>
      <vt:lpstr>TESTO</vt:lpstr>
      <vt:lpstr>TESTO</vt:lpstr>
      <vt:lpstr>TESTO</vt:lpstr>
      <vt:lpstr>TESTO</vt:lpstr>
      <vt:lpstr>TESTO</vt:lpstr>
      <vt:lpstr>TESTO</vt:lpstr>
      <vt:lpstr>TESTO</vt:lpstr>
      <vt:lpstr>TESTO</vt:lpstr>
      <vt:lpstr>TESTO</vt:lpstr>
      <vt:lpstr>TESTO</vt:lpstr>
      <vt:lpstr>TESTO</vt:lpstr>
      <vt:lpstr>TESTO</vt:lpstr>
      <vt:lpstr>FRATELLI E SORELLE SCOUT  A livello internazionale stringere legami individuando qualche gruppo estero o, se ho avuto precedenti esperienze, rinsaldo relazioni precedenti condividendo magari la quotidianità di questa quarantena trascorsa in luoghi diversi del mondo. </vt:lpstr>
      <vt:lpstr>AMICI DI PENNA  Recupero una modalità di comunicazione “antica” per restare connessi in un tempo lento e speciale o per raccontare qualcosa che finora non ho ancora raccontato… </vt:lpstr>
      <vt:lpstr>“AUTORITRATTO” Realizzo un ritratto della nostra comunità in questo tempo di quarantena che raccolga dettagli della quotidianità di ciascuno </vt:lpstr>
      <vt:lpstr>RITRATTO  Eseguo il ritratto di un componente della comunità (estratto a sorte), costruendolo con foto/oggetti che parlino di questa persona. </vt:lpstr>
      <vt:lpstr>LA NOSTRA STORIA  Ricostruisco la storia dello scautismo locale o del gruppo o della Comunità R/S, anche contattandone a distanza i protagonisti, e creo un video o altro per raccontarla. </vt:lpstr>
      <vt:lpstr>ANGELO CUSTODE  In questa settimana mi prendo cura di una persona (un altro membro della comunità R/S sorteggiato oppure una persona che conosco e che ho scelto in autonomia...). </vt:lpstr>
      <vt:lpstr>VORREI DIRTI CHE…  Mi prendo un tempo per dire a… che… </vt:lpstr>
      <vt:lpstr>MOSAICO DELLE RELAZIONI  Il mosaico delle relazioni: quali sono più importanti per me in questo periodo? Le rappresento con un disegno e poi le racconto alla comunità. </vt:lpstr>
      <vt:lpstr>INTRECCIO DI RELAZIONI  Quali relazioni sono più conflittuali per me in questo periodo? Le rappresento con un intreccio di corde e poi le racconto alla comunità </vt:lpstr>
      <vt:lpstr>(RI)SCOPERTE  Quali modalità di relazione ho scoperto/riscoperto in questo periodo? Le racconto alla comunità </vt:lpstr>
      <vt:lpstr>UN POSTO PER ME E PER LUI  Qual è il luogo della mia casa nel quale riesco meglio a passare un po’ di tempo con me stesso/a? Lo indico con un oggetto specifico. Quale invece in cui riesco a passare un po’ di tempo con Dio? Lo indico con un oggetto specifico. </vt:lpstr>
      <vt:lpstr>TESTO</vt:lpstr>
      <vt:lpstr>TESTO</vt:lpstr>
      <vt:lpstr>TESTO</vt:lpstr>
      <vt:lpstr>TESTO</vt:lpstr>
      <vt:lpstr>TESTO</vt:lpstr>
      <vt:lpstr>TESTO</vt:lpstr>
      <vt:lpstr>TESTO</vt:lpstr>
      <vt:lpstr>TESTO</vt:lpstr>
      <vt:lpstr>TESTO</vt:lpstr>
      <vt:lpstr>TESTO</vt:lpstr>
      <vt:lpstr>TESTO</vt:lpstr>
      <vt:lpstr>TESTO</vt:lpstr>
      <vt:lpstr>TESTO</vt:lpstr>
      <vt:lpstr>PREGHIERA IN FAMIGLIA  Propongo alla mia famiglia di pregare con la liturgia delle ore. Non so come fare? Mi informo e imparo e condivido questa modalità di preghiera comune in tutto il mondo. </vt:lpstr>
      <vt:lpstr>SI GIOCA!  Organizzo sfide e tornei in famiglia, scelgo un gioco di società o di ruolo o piccole prove sportive per una serata insieme. </vt:lpstr>
      <vt:lpstr>CINEFORUM  Scelgo un titolo di un film da vedere in famiglia e da commentare insieme sullo stile del cineforum. Posso partire da film legati a tematiche approfondite nella Comunità R/S o ad altri argomenti che ti stanno a cuore.</vt:lpstr>
      <vt:lpstr>ALBERO DI FAMIGLIA  Ricostruisco le storie di vita dei membri della mia famiglia, realizzando interviste e racconti e raccogliendole insieme, magari col corredo di una ricerca fotografica sui familiari prossimi e più remoti. </vt:lpstr>
      <vt:lpstr>FOLLETTI E B.A.  Lancio il “Gioco dei folletti” in famiglia, gareggiando a forza di buone azioni clandestine.</vt:lpstr>
      <vt:lpstr>ALBUM RICORDO  Ricerco e riordino vecchie foto di famiglia, organizzando degli album da conservare. </vt:lpstr>
      <vt:lpstr>LAVORI DOMESTICI  Organizzare un piano di piccoli lavori domestici (manutenzione, riparazione, etc), quelli che in giorni ordinari non si ha mai il tempo di fare, magari acquisendo qualche competenza nuova per realizzarli. Provo a coinvolgere altri familiari per condividere insieme il lavoro domestico. </vt:lpstr>
      <vt:lpstr>GARA DI CUCINA  Propongo una gara di cucina con i familiari. </vt:lpstr>
      <vt:lpstr>AL SERVIZIO  Individuo (almeno) un servizio da fare in famiglia generalmente portato a termine da qualcun altro per condividere la gestione condivisa della casa. </vt:lpstr>
      <vt:lpstr>TG NEWS   Propongo alla mia famiglia la condivisione di alcune notizie quotidiane: a ciascuno viene affidata una testata giornalistica (cartacea o online) e ogni sera condivide una notizia importante che ha letto su quel giornale. In alternativa si può affidare a ciascuno un’area geografica (ad esempio uno stato o un continente) o una categoria (economia, sanità, cultura, ambiente), lasciando ognuno libero di informarsi dalle fonti che vuole. Da questa serie di notizie può scaturire un confronto o scambio di opinioni!</vt:lpstr>
      <vt:lpstr>TESTO</vt:lpstr>
      <vt:lpstr>TESTO</vt:lpstr>
      <vt:lpstr>TESTO</vt:lpstr>
      <vt:lpstr>TESTO</vt:lpstr>
      <vt:lpstr>TESTO</vt:lpstr>
      <vt:lpstr>TESTO</vt:lpstr>
      <vt:lpstr>TESTO</vt:lpstr>
      <vt:lpstr>TESTO</vt:lpstr>
      <vt:lpstr>TESTO</vt:lpstr>
      <vt:lpstr>TESTO</vt:lpstr>
      <vt:lpstr>TESTO</vt:lpstr>
      <vt:lpstr>TESTO</vt:lpstr>
      <vt:lpstr>TESTO</vt:lpstr>
      <vt:lpstr>TESTO</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stanze del quotidiano</dc:title>
  <dc:creator>Giuseppe Nasti</dc:creator>
  <cp:lastModifiedBy>Giuseppe Nasti</cp:lastModifiedBy>
  <cp:revision>30</cp:revision>
  <dcterms:created xsi:type="dcterms:W3CDTF">2020-04-14T17:39:45Z</dcterms:created>
  <dcterms:modified xsi:type="dcterms:W3CDTF">2020-04-19T19:38:02Z</dcterms:modified>
</cp:coreProperties>
</file>